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81" r:id="rId4"/>
    <p:sldId id="292" r:id="rId5"/>
    <p:sldId id="290" r:id="rId6"/>
    <p:sldId id="291" r:id="rId7"/>
    <p:sldId id="293" r:id="rId8"/>
    <p:sldId id="294" r:id="rId9"/>
    <p:sldId id="263" r:id="rId10"/>
    <p:sldId id="282" r:id="rId11"/>
    <p:sldId id="261" r:id="rId12"/>
    <p:sldId id="286" r:id="rId13"/>
    <p:sldId id="283" r:id="rId14"/>
    <p:sldId id="287" r:id="rId15"/>
    <p:sldId id="266" r:id="rId16"/>
    <p:sldId id="273" r:id="rId17"/>
    <p:sldId id="274" r:id="rId18"/>
    <p:sldId id="275" r:id="rId19"/>
    <p:sldId id="279" r:id="rId20"/>
    <p:sldId id="280" r:id="rId21"/>
    <p:sldId id="278" r:id="rId22"/>
    <p:sldId id="288" r:id="rId23"/>
    <p:sldId id="28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61" autoAdjust="0"/>
    <p:restoredTop sz="94660"/>
  </p:normalViewPr>
  <p:slideViewPr>
    <p:cSldViewPr snapToGrid="0">
      <p:cViewPr varScale="1">
        <p:scale>
          <a:sx n="96" d="100"/>
          <a:sy n="96" d="100"/>
        </p:scale>
        <p:origin x="3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Cost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Sheet1!$A$2:$A$6</c:f>
              <c:strCache>
                <c:ptCount val="5"/>
                <c:pt idx="0">
                  <c:v>First year</c:v>
                </c:pt>
                <c:pt idx="1">
                  <c:v>Second Year</c:v>
                </c:pt>
                <c:pt idx="2">
                  <c:v>Third Year</c:v>
                </c:pt>
                <c:pt idx="3">
                  <c:v>Fourth year</c:v>
                </c:pt>
                <c:pt idx="4">
                  <c:v>Fifth Year</c:v>
                </c:pt>
              </c:strCache>
            </c:strRef>
          </c:cat>
          <c:val>
            <c:numRef>
              <c:f>Sheet1!$B$2:$B$6</c:f>
              <c:numCache>
                <c:formatCode>General</c:formatCode>
                <c:ptCount val="5"/>
                <c:pt idx="0">
                  <c:v>350000</c:v>
                </c:pt>
                <c:pt idx="1">
                  <c:v>650000</c:v>
                </c:pt>
                <c:pt idx="2">
                  <c:v>1500000</c:v>
                </c:pt>
                <c:pt idx="3">
                  <c:v>3000000</c:v>
                </c:pt>
                <c:pt idx="4">
                  <c:v>6000000</c:v>
                </c:pt>
              </c:numCache>
            </c:numRef>
          </c:val>
          <c:smooth val="0"/>
          <c:extLst>
            <c:ext xmlns:c16="http://schemas.microsoft.com/office/drawing/2014/chart" uri="{C3380CC4-5D6E-409C-BE32-E72D297353CC}">
              <c16:uniqueId val="{00000000-E691-43F1-B99B-E80D16B446E4}"/>
            </c:ext>
          </c:extLst>
        </c:ser>
        <c:ser>
          <c:idx val="1"/>
          <c:order val="1"/>
          <c:tx>
            <c:strRef>
              <c:f>Sheet1!$C$1</c:f>
              <c:strCache>
                <c:ptCount val="1"/>
                <c:pt idx="0">
                  <c:v>Revenue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Sheet1!$A$2:$A$6</c:f>
              <c:strCache>
                <c:ptCount val="5"/>
                <c:pt idx="0">
                  <c:v>First year</c:v>
                </c:pt>
                <c:pt idx="1">
                  <c:v>Second Year</c:v>
                </c:pt>
                <c:pt idx="2">
                  <c:v>Third Year</c:v>
                </c:pt>
                <c:pt idx="3">
                  <c:v>Fourth year</c:v>
                </c:pt>
                <c:pt idx="4">
                  <c:v>Fifth Year</c:v>
                </c:pt>
              </c:strCache>
            </c:strRef>
          </c:cat>
          <c:val>
            <c:numRef>
              <c:f>Sheet1!$C$2:$C$6</c:f>
              <c:numCache>
                <c:formatCode>General</c:formatCode>
                <c:ptCount val="5"/>
                <c:pt idx="0">
                  <c:v>100000</c:v>
                </c:pt>
                <c:pt idx="1">
                  <c:v>600000</c:v>
                </c:pt>
                <c:pt idx="2">
                  <c:v>4000000</c:v>
                </c:pt>
                <c:pt idx="3">
                  <c:v>20000000</c:v>
                </c:pt>
                <c:pt idx="4">
                  <c:v>60000000</c:v>
                </c:pt>
              </c:numCache>
            </c:numRef>
          </c:val>
          <c:smooth val="0"/>
          <c:extLst>
            <c:ext xmlns:c16="http://schemas.microsoft.com/office/drawing/2014/chart" uri="{C3380CC4-5D6E-409C-BE32-E72D297353CC}">
              <c16:uniqueId val="{00000001-E691-43F1-B99B-E80D16B446E4}"/>
            </c:ext>
          </c:extLst>
        </c:ser>
        <c:dLbls>
          <c:showLegendKey val="0"/>
          <c:showVal val="0"/>
          <c:showCatName val="0"/>
          <c:showSerName val="0"/>
          <c:showPercent val="0"/>
          <c:showBubbleSize val="0"/>
        </c:dLbls>
        <c:marker val="1"/>
        <c:smooth val="0"/>
        <c:axId val="-112375536"/>
        <c:axId val="-112371104"/>
      </c:lineChart>
      <c:catAx>
        <c:axId val="-112375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371104"/>
        <c:crosses val="autoZero"/>
        <c:auto val="1"/>
        <c:lblAlgn val="ctr"/>
        <c:lblOffset val="100"/>
        <c:noMultiLvlLbl val="0"/>
      </c:catAx>
      <c:valAx>
        <c:axId val="-112371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3755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13-Dec-19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13-Dec-19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13-Dec-19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13-Dec-19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13-Dec-19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13-Dec-19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13-Dec-19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13-Dec-19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13-Dec-19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13-Dec-19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13-Dec-19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13-Dec-19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13-Dec-19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13-Dec-19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13-Dec-19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13-Dec-19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13-Dec-19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13-Dec-19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7EA3-AE84-4DE4-9E9C-63247E9C28B4}"/>
              </a:ext>
            </a:extLst>
          </p:cNvPr>
          <p:cNvSpPr>
            <a:spLocks noGrp="1"/>
          </p:cNvSpPr>
          <p:nvPr>
            <p:ph type="ctrTitle"/>
          </p:nvPr>
        </p:nvSpPr>
        <p:spPr>
          <a:xfrm>
            <a:off x="1285583" y="2323979"/>
            <a:ext cx="8825658" cy="1105021"/>
          </a:xfrm>
        </p:spPr>
        <p:txBody>
          <a:bodyPr/>
          <a:lstStyle/>
          <a:p>
            <a:pPr algn="ctr"/>
            <a:r>
              <a:rPr lang="en-US" dirty="0"/>
              <a:t>Eventful</a:t>
            </a:r>
          </a:p>
        </p:txBody>
      </p:sp>
    </p:spTree>
    <p:extLst>
      <p:ext uri="{BB962C8B-B14F-4D97-AF65-F5344CB8AC3E}">
        <p14:creationId xmlns:p14="http://schemas.microsoft.com/office/powerpoint/2010/main" val="703089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Competitors </a:t>
            </a:r>
          </a:p>
        </p:txBody>
      </p:sp>
      <p:sp>
        <p:nvSpPr>
          <p:cNvPr id="3" name="Content Placeholder 2"/>
          <p:cNvSpPr>
            <a:spLocks noGrp="1"/>
          </p:cNvSpPr>
          <p:nvPr>
            <p:ph idx="1"/>
          </p:nvPr>
        </p:nvSpPr>
        <p:spPr/>
        <p:txBody>
          <a:bodyPr/>
          <a:lstStyle/>
          <a:p>
            <a:r>
              <a:rPr lang="en-US" dirty="0"/>
              <a:t>Meetup</a:t>
            </a:r>
          </a:p>
          <a:p>
            <a:pPr lvl="1"/>
            <a:r>
              <a:rPr lang="en-US" dirty="0"/>
              <a:t>Only A list of Events</a:t>
            </a:r>
          </a:p>
          <a:p>
            <a:pPr lvl="1"/>
            <a:r>
              <a:rPr lang="en-US" dirty="0"/>
              <a:t>No filters for recommendations  / No Personalized recommendation </a:t>
            </a:r>
          </a:p>
          <a:p>
            <a:pPr lvl="1"/>
            <a:r>
              <a:rPr lang="en-US" dirty="0"/>
              <a:t>Not displayed on the map </a:t>
            </a:r>
          </a:p>
          <a:p>
            <a:pPr lvl="1"/>
            <a:r>
              <a:rPr lang="en-US" dirty="0"/>
              <a:t>Only events that were created by an event organizers</a:t>
            </a:r>
          </a:p>
          <a:p>
            <a:r>
              <a:rPr lang="en-US" dirty="0"/>
              <a:t>Facebook </a:t>
            </a:r>
          </a:p>
          <a:p>
            <a:pPr lvl="1"/>
            <a:r>
              <a:rPr lang="en-US" dirty="0"/>
              <a:t>Only events that were created by an event organizers</a:t>
            </a:r>
          </a:p>
          <a:p>
            <a:pPr lvl="1"/>
            <a:r>
              <a:rPr lang="en-US" dirty="0"/>
              <a:t>Not displayed on the map</a:t>
            </a:r>
          </a:p>
        </p:txBody>
      </p:sp>
    </p:spTree>
    <p:extLst>
      <p:ext uri="{BB962C8B-B14F-4D97-AF65-F5344CB8AC3E}">
        <p14:creationId xmlns:p14="http://schemas.microsoft.com/office/powerpoint/2010/main" val="788057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Who are our customers? </a:t>
            </a:r>
          </a:p>
        </p:txBody>
      </p:sp>
      <p:sp>
        <p:nvSpPr>
          <p:cNvPr id="3" name="Text Placeholder 2"/>
          <p:cNvSpPr>
            <a:spLocks noGrp="1"/>
          </p:cNvSpPr>
          <p:nvPr>
            <p:ph type="body" sz="half" idx="2"/>
          </p:nvPr>
        </p:nvSpPr>
        <p:spPr/>
        <p:txBody>
          <a:bodyPr>
            <a:normAutofit/>
          </a:bodyPr>
          <a:lstStyle/>
          <a:p>
            <a:r>
              <a:rPr lang="en-US" b="1" dirty="0"/>
              <a:t>Any event organizer: </a:t>
            </a:r>
          </a:p>
          <a:p>
            <a:r>
              <a:rPr lang="en-US" b="1" dirty="0"/>
              <a:t>Pro Event Organizers, </a:t>
            </a:r>
          </a:p>
          <a:p>
            <a:r>
              <a:rPr lang="en-US" b="1" dirty="0"/>
              <a:t>Government, Nonprofit</a:t>
            </a:r>
          </a:p>
          <a:p>
            <a:r>
              <a:rPr lang="en-US" b="1" dirty="0"/>
              <a:t>Bar Owners, Music Bands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596" y="3302810"/>
            <a:ext cx="5155663" cy="3335533"/>
          </a:xfrm>
          <a:prstGeom prst="rect">
            <a:avLst/>
          </a:prstGeom>
        </p:spPr>
      </p:pic>
    </p:spTree>
    <p:extLst>
      <p:ext uri="{BB962C8B-B14F-4D97-AF65-F5344CB8AC3E}">
        <p14:creationId xmlns:p14="http://schemas.microsoft.com/office/powerpoint/2010/main" val="688307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Who are our product Users? </a:t>
            </a:r>
          </a:p>
        </p:txBody>
      </p:sp>
      <p:sp>
        <p:nvSpPr>
          <p:cNvPr id="3" name="Text Placeholder 2"/>
          <p:cNvSpPr>
            <a:spLocks noGrp="1"/>
          </p:cNvSpPr>
          <p:nvPr>
            <p:ph type="body" sz="half" idx="2"/>
          </p:nvPr>
        </p:nvSpPr>
        <p:spPr/>
        <p:txBody>
          <a:bodyPr>
            <a:normAutofit/>
          </a:bodyPr>
          <a:lstStyle/>
          <a:p>
            <a:r>
              <a:rPr lang="en-US" b="1" dirty="0"/>
              <a:t>Anyone who is looking to attend an event!</a:t>
            </a:r>
          </a:p>
          <a:p>
            <a:endParaRPr lang="en-US" b="1" dirty="0"/>
          </a:p>
          <a:p>
            <a:r>
              <a:rPr lang="en-US" b="1" dirty="0"/>
              <a:t>Usually in their twenties!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143" y="3643530"/>
            <a:ext cx="4064358" cy="2276040"/>
          </a:xfrm>
          <a:prstGeom prst="rect">
            <a:avLst/>
          </a:prstGeom>
        </p:spPr>
      </p:pic>
    </p:spTree>
    <p:extLst>
      <p:ext uri="{BB962C8B-B14F-4D97-AF65-F5344CB8AC3E}">
        <p14:creationId xmlns:p14="http://schemas.microsoft.com/office/powerpoint/2010/main" val="1968174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Market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0480" y="2526227"/>
            <a:ext cx="5080820" cy="3926088"/>
          </a:xfrm>
        </p:spPr>
      </p:pic>
      <p:sp>
        <p:nvSpPr>
          <p:cNvPr id="7" name="Rectangle 6"/>
          <p:cNvSpPr/>
          <p:nvPr/>
        </p:nvSpPr>
        <p:spPr>
          <a:xfrm>
            <a:off x="1154954" y="2886836"/>
            <a:ext cx="6096000" cy="3416320"/>
          </a:xfrm>
          <a:prstGeom prst="rect">
            <a:avLst/>
          </a:prstGeom>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We use bars as a Proxy </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62602 bar in US</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27 Billion Revenue Industry</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Music Venues, Bars, Restaurants,</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Public spaces</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Chicago has highest bars 1139! </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p:txBody>
      </p:sp>
    </p:spTree>
    <p:extLst>
      <p:ext uri="{BB962C8B-B14F-4D97-AF65-F5344CB8AC3E}">
        <p14:creationId xmlns:p14="http://schemas.microsoft.com/office/powerpoint/2010/main" val="738613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Marketing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0480" y="2526227"/>
            <a:ext cx="5080820" cy="3926088"/>
          </a:xfrm>
        </p:spPr>
      </p:pic>
      <p:sp>
        <p:nvSpPr>
          <p:cNvPr id="7" name="Rectangle 6"/>
          <p:cNvSpPr/>
          <p:nvPr/>
        </p:nvSpPr>
        <p:spPr>
          <a:xfrm>
            <a:off x="1154954" y="2886836"/>
            <a:ext cx="6096000" cy="3970318"/>
          </a:xfrm>
          <a:prstGeom prst="rect">
            <a:avLst/>
          </a:prstGeom>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Two major ways for marketing: </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a:p>
            <a:pPr marL="342900" marR="0" lvl="0" indent="-342900" defTabSz="914400" eaLnBrk="1" fontAlgn="auto" latinLnBrk="0" hangingPunct="1">
              <a:lnSpc>
                <a:spcPct val="100000"/>
              </a:lnSpc>
              <a:spcBef>
                <a:spcPts val="0"/>
              </a:spcBef>
              <a:spcAft>
                <a:spcPts val="0"/>
              </a:spcAft>
              <a:buClrTx/>
              <a:buSzTx/>
              <a:buFont typeface="Arial" charset="0"/>
              <a:buAutoNum type="arabicParenR"/>
              <a:tabLst/>
              <a:defRPr/>
            </a:pPr>
            <a:r>
              <a:rPr lang="en-US" dirty="0"/>
              <a:t>Online advertisement on FB</a:t>
            </a:r>
          </a:p>
          <a:p>
            <a:pPr marL="342900" marR="0" lvl="0" indent="-342900" defTabSz="914400" eaLnBrk="1" fontAlgn="auto" latinLnBrk="0" hangingPunct="1">
              <a:lnSpc>
                <a:spcPct val="100000"/>
              </a:lnSpc>
              <a:spcBef>
                <a:spcPts val="0"/>
              </a:spcBef>
              <a:spcAft>
                <a:spcPts val="0"/>
              </a:spcAft>
              <a:buClrTx/>
              <a:buSzTx/>
              <a:buFont typeface="Arial" charset="0"/>
              <a:buAutoNum type="arabicParenR"/>
              <a:tabLst/>
              <a:defRPr/>
            </a:pPr>
            <a:endParaRPr lang="en-US" dirty="0"/>
          </a:p>
          <a:p>
            <a:pPr marL="342900" marR="0" lvl="0" indent="-342900" defTabSz="914400" eaLnBrk="1" fontAlgn="auto" latinLnBrk="0" hangingPunct="1">
              <a:lnSpc>
                <a:spcPct val="100000"/>
              </a:lnSpc>
              <a:spcBef>
                <a:spcPts val="0"/>
              </a:spcBef>
              <a:spcAft>
                <a:spcPts val="0"/>
              </a:spcAft>
              <a:buClrTx/>
              <a:buSzTx/>
              <a:buFont typeface="Arial" charset="0"/>
              <a:buAutoNum type="arabicParenR"/>
              <a:tabLst/>
              <a:defRPr/>
            </a:pPr>
            <a:r>
              <a:rPr lang="en-US" dirty="0"/>
              <a:t>Business cards at businesses</a:t>
            </a:r>
          </a:p>
          <a:p>
            <a:pPr marL="342900" marR="0" lvl="0" indent="-342900" defTabSz="914400" eaLnBrk="1" fontAlgn="auto" latinLnBrk="0" hangingPunct="1">
              <a:lnSpc>
                <a:spcPct val="100000"/>
              </a:lnSpc>
              <a:spcBef>
                <a:spcPts val="0"/>
              </a:spcBef>
              <a:spcAft>
                <a:spcPts val="0"/>
              </a:spcAft>
              <a:buClrTx/>
              <a:buSzTx/>
              <a:buFont typeface="Arial" charset="0"/>
              <a:buAutoNum type="arabicParenR"/>
              <a:tabLst/>
              <a:defRPr/>
            </a:pPr>
            <a:endParaRPr lang="en-US" dirty="0"/>
          </a:p>
          <a:p>
            <a:pPr marL="342900" marR="0" lvl="0" indent="-342900" defTabSz="914400" eaLnBrk="1" fontAlgn="auto" latinLnBrk="0" hangingPunct="1">
              <a:lnSpc>
                <a:spcPct val="100000"/>
              </a:lnSpc>
              <a:spcBef>
                <a:spcPts val="0"/>
              </a:spcBef>
              <a:spcAft>
                <a:spcPts val="0"/>
              </a:spcAft>
              <a:buClrTx/>
              <a:buSzTx/>
              <a:buFont typeface="Arial" charset="0"/>
              <a:buAutoNum type="arabicParenR"/>
              <a:tabLst/>
              <a:defRPr/>
            </a:pPr>
            <a:endParaRPr lang="en-US" dirty="0"/>
          </a:p>
          <a:p>
            <a:pPr marR="0" lvl="0" defTabSz="914400" eaLnBrk="1" fontAlgn="auto" latinLnBrk="0" hangingPunct="1">
              <a:lnSpc>
                <a:spcPct val="100000"/>
              </a:lnSpc>
              <a:spcBef>
                <a:spcPts val="0"/>
              </a:spcBef>
              <a:spcAft>
                <a:spcPts val="0"/>
              </a:spcAft>
              <a:buClrTx/>
              <a:buSzTx/>
              <a:tabLst/>
              <a:defRPr/>
            </a:pPr>
            <a:r>
              <a:rPr lang="en-US" dirty="0"/>
              <a:t>We estimate to grow our users by %20</a:t>
            </a:r>
          </a:p>
          <a:p>
            <a:pPr marR="0" lvl="0" defTabSz="914400" eaLnBrk="1" fontAlgn="auto" latinLnBrk="0" hangingPunct="1">
              <a:lnSpc>
                <a:spcPct val="100000"/>
              </a:lnSpc>
              <a:spcBef>
                <a:spcPts val="0"/>
              </a:spcBef>
              <a:spcAft>
                <a:spcPts val="0"/>
              </a:spcAft>
              <a:buClrTx/>
              <a:buSzTx/>
              <a:tabLst/>
              <a:defRPr/>
            </a:pPr>
            <a:r>
              <a:rPr lang="en-US" dirty="0"/>
              <a:t>Per month. Keep advertising and words of </a:t>
            </a:r>
          </a:p>
          <a:p>
            <a:pPr marR="0" lvl="0" defTabSz="914400" eaLnBrk="1" fontAlgn="auto" latinLnBrk="0" hangingPunct="1">
              <a:lnSpc>
                <a:spcPct val="100000"/>
              </a:lnSpc>
              <a:spcBef>
                <a:spcPts val="0"/>
              </a:spcBef>
              <a:spcAft>
                <a:spcPts val="0"/>
              </a:spcAft>
              <a:buClrTx/>
              <a:buSzTx/>
              <a:tabLst/>
              <a:defRPr/>
            </a:pPr>
            <a:r>
              <a:rPr lang="en-US" dirty="0"/>
              <a:t>mouth</a:t>
            </a:r>
          </a:p>
          <a:p>
            <a:pPr marL="342900" marR="0" lvl="0" indent="-342900" defTabSz="914400" eaLnBrk="1" fontAlgn="auto" latinLnBrk="0" hangingPunct="1">
              <a:lnSpc>
                <a:spcPct val="100000"/>
              </a:lnSpc>
              <a:spcBef>
                <a:spcPts val="0"/>
              </a:spcBef>
              <a:spcAft>
                <a:spcPts val="0"/>
              </a:spcAft>
              <a:buClrTx/>
              <a:buSzTx/>
              <a:buFont typeface="Arial" charset="0"/>
              <a:buAutoNum type="arabicParenR"/>
              <a:tabLst/>
              <a:defRPr/>
            </a:pPr>
            <a:endParaRPr lang="en-US" dirty="0"/>
          </a:p>
          <a:p>
            <a:pPr marL="342900" marR="0" lvl="0" indent="-342900" defTabSz="914400" eaLnBrk="1" fontAlgn="auto" latinLnBrk="0" hangingPunct="1">
              <a:lnSpc>
                <a:spcPct val="100000"/>
              </a:lnSpc>
              <a:spcBef>
                <a:spcPts val="0"/>
              </a:spcBef>
              <a:spcAft>
                <a:spcPts val="0"/>
              </a:spcAft>
              <a:buClrTx/>
              <a:buSzTx/>
              <a:buFont typeface="Arial" charset="0"/>
              <a:buAutoNum type="arabicParenR"/>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a:p>
        </p:txBody>
      </p:sp>
    </p:spTree>
    <p:extLst>
      <p:ext uri="{BB962C8B-B14F-4D97-AF65-F5344CB8AC3E}">
        <p14:creationId xmlns:p14="http://schemas.microsoft.com/office/powerpoint/2010/main" val="674595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Revenue Stream </a:t>
            </a:r>
          </a:p>
        </p:txBody>
      </p:sp>
      <p:sp>
        <p:nvSpPr>
          <p:cNvPr id="3" name="TextBox 2"/>
          <p:cNvSpPr txBox="1"/>
          <p:nvPr/>
        </p:nvSpPr>
        <p:spPr>
          <a:xfrm>
            <a:off x="1154954" y="2537138"/>
            <a:ext cx="8761413" cy="1477328"/>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dirty="0"/>
              <a:t>Initially the goal is to collect a significant amount of users without making money, after stablishing it, we start collecting money in the following ways: </a:t>
            </a:r>
          </a:p>
          <a:p>
            <a:pPr marL="342900" marR="0" lvl="0" indent="-342900" defTabSz="914400" eaLnBrk="1" fontAlgn="auto" latinLnBrk="0" hangingPunct="1">
              <a:lnSpc>
                <a:spcPct val="100000"/>
              </a:lnSpc>
              <a:spcBef>
                <a:spcPts val="0"/>
              </a:spcBef>
              <a:spcAft>
                <a:spcPts val="0"/>
              </a:spcAft>
              <a:buClrTx/>
              <a:buSzTx/>
              <a:buFontTx/>
              <a:buNone/>
              <a:tabLst/>
              <a:defRPr/>
            </a:pPr>
            <a:endParaRPr lang="en-US" dirty="0"/>
          </a:p>
          <a:p>
            <a:pPr marL="342900" marR="0" lvl="0" indent="-342900" defTabSz="914400" eaLnBrk="1" fontAlgn="auto" latinLnBrk="0" hangingPunct="1">
              <a:lnSpc>
                <a:spcPct val="100000"/>
              </a:lnSpc>
              <a:spcBef>
                <a:spcPts val="0"/>
              </a:spcBef>
              <a:spcAft>
                <a:spcPts val="0"/>
              </a:spcAft>
              <a:buClrTx/>
              <a:buSzTx/>
              <a:buFontTx/>
              <a:buNone/>
              <a:tabLst/>
              <a:defRPr/>
            </a:pPr>
            <a:r>
              <a:rPr lang="en-US" dirty="0"/>
              <a:t>-Fee for having an event on the app (fixed $20 for bar happy hours) </a:t>
            </a:r>
          </a:p>
        </p:txBody>
      </p:sp>
    </p:spTree>
    <p:extLst>
      <p:ext uri="{BB962C8B-B14F-4D97-AF65-F5344CB8AC3E}">
        <p14:creationId xmlns:p14="http://schemas.microsoft.com/office/powerpoint/2010/main" val="148814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Revenue System</a:t>
            </a:r>
          </a:p>
        </p:txBody>
      </p:sp>
      <p:sp>
        <p:nvSpPr>
          <p:cNvPr id="3" name="Content Placeholder 2"/>
          <p:cNvSpPr>
            <a:spLocks noGrp="1"/>
          </p:cNvSpPr>
          <p:nvPr>
            <p:ph idx="1"/>
          </p:nvPr>
        </p:nvSpPr>
        <p:spPr/>
        <p:txBody>
          <a:bodyPr>
            <a:normAutofit fontScale="92500" lnSpcReduction="20000"/>
          </a:bodyPr>
          <a:lstStyle/>
          <a:p>
            <a:pPr marL="0" lvl="0" indent="0" defTabSz="914400">
              <a:spcBef>
                <a:spcPts val="0"/>
              </a:spcBef>
              <a:buClrTx/>
              <a:buSzTx/>
              <a:buNone/>
              <a:defRPr/>
            </a:pPr>
            <a:r>
              <a:rPr lang="en-US" b="1" dirty="0"/>
              <a:t>First year: </a:t>
            </a:r>
          </a:p>
          <a:p>
            <a:pPr marL="0" lvl="0" indent="0" defTabSz="914400">
              <a:spcBef>
                <a:spcPts val="0"/>
              </a:spcBef>
              <a:buClrTx/>
              <a:buSzTx/>
              <a:buNone/>
              <a:defRPr/>
            </a:pPr>
            <a:endParaRPr lang="en-US" dirty="0"/>
          </a:p>
          <a:p>
            <a:pPr marL="0" lvl="0" indent="0" defTabSz="914400">
              <a:spcBef>
                <a:spcPts val="0"/>
              </a:spcBef>
              <a:buClrTx/>
              <a:buSzTx/>
              <a:buNone/>
              <a:defRPr/>
            </a:pPr>
            <a:r>
              <a:rPr lang="en-US" dirty="0"/>
              <a:t>10,000 customers using the app by the end of the year</a:t>
            </a:r>
          </a:p>
          <a:p>
            <a:pPr marL="0" lvl="0" indent="0" defTabSz="914400">
              <a:spcBef>
                <a:spcPts val="0"/>
              </a:spcBef>
              <a:buClrTx/>
              <a:buSzTx/>
              <a:buNone/>
              <a:defRPr/>
            </a:pPr>
            <a:endParaRPr lang="en-US" dirty="0"/>
          </a:p>
          <a:p>
            <a:pPr marL="0" lvl="0" indent="0" defTabSz="914400">
              <a:spcBef>
                <a:spcPts val="0"/>
              </a:spcBef>
              <a:buClrTx/>
              <a:buSzTx/>
              <a:buNone/>
              <a:defRPr/>
            </a:pPr>
            <a:r>
              <a:rPr lang="en-US" dirty="0"/>
              <a:t>The cost of acquisition: </a:t>
            </a:r>
          </a:p>
          <a:p>
            <a:pPr marL="0" lvl="0" indent="0" defTabSz="914400">
              <a:spcBef>
                <a:spcPts val="0"/>
              </a:spcBef>
              <a:buClrTx/>
              <a:buSzTx/>
              <a:buNone/>
              <a:defRPr/>
            </a:pPr>
            <a:r>
              <a:rPr lang="en-US" dirty="0"/>
              <a:t>Facebook add: $200000 for 5000 users</a:t>
            </a:r>
          </a:p>
          <a:p>
            <a:pPr marL="0" lvl="0" indent="0" defTabSz="914400">
              <a:spcBef>
                <a:spcPts val="0"/>
              </a:spcBef>
              <a:buClrTx/>
              <a:buSzTx/>
              <a:buNone/>
              <a:defRPr/>
            </a:pPr>
            <a:r>
              <a:rPr lang="en-US" dirty="0"/>
              <a:t>5000 Users, using suggestions, spread by word, business cards</a:t>
            </a:r>
          </a:p>
          <a:p>
            <a:pPr marL="0" lvl="0" indent="0" defTabSz="914400">
              <a:spcBef>
                <a:spcPts val="0"/>
              </a:spcBef>
              <a:buClrTx/>
              <a:buSzTx/>
              <a:buNone/>
              <a:defRPr/>
            </a:pPr>
            <a:endParaRPr lang="en-US" dirty="0"/>
          </a:p>
          <a:p>
            <a:pPr marL="0" indent="0" defTabSz="914400">
              <a:spcBef>
                <a:spcPts val="0"/>
              </a:spcBef>
              <a:buClrTx/>
              <a:buSzTx/>
              <a:buNone/>
            </a:pPr>
            <a:r>
              <a:rPr lang="en-US" dirty="0"/>
              <a:t>Revenue:  2-3 Percent of Bars * Twice A week * Weeks per Year * Price (For now fixed $20)</a:t>
            </a:r>
          </a:p>
          <a:p>
            <a:pPr marL="0" lvl="0" indent="0" defTabSz="914400">
              <a:spcBef>
                <a:spcPts val="0"/>
              </a:spcBef>
              <a:buClrTx/>
              <a:buSzTx/>
              <a:buNone/>
              <a:defRPr/>
            </a:pPr>
            <a:endParaRPr lang="en-US" dirty="0"/>
          </a:p>
          <a:p>
            <a:pPr marL="0" indent="0" defTabSz="914400">
              <a:spcBef>
                <a:spcPts val="0"/>
              </a:spcBef>
              <a:buClrTx/>
              <a:buSzTx/>
              <a:buNone/>
              <a:defRPr/>
            </a:pPr>
            <a:r>
              <a:rPr lang="en-US" dirty="0"/>
              <a:t>50 * 2 * 52* 20 = 100,000</a:t>
            </a:r>
          </a:p>
          <a:p>
            <a:pPr marL="0" lvl="0" indent="0" defTabSz="914400">
              <a:spcBef>
                <a:spcPts val="0"/>
              </a:spcBef>
              <a:buClrTx/>
              <a:buSzTx/>
              <a:buNone/>
              <a:defRPr/>
            </a:pPr>
            <a:endParaRPr lang="en-US" dirty="0"/>
          </a:p>
          <a:p>
            <a:pPr marL="0" lvl="0" indent="0" defTabSz="914400">
              <a:spcBef>
                <a:spcPts val="0"/>
              </a:spcBef>
              <a:buClrTx/>
              <a:buSzTx/>
              <a:buNone/>
              <a:defRPr/>
            </a:pPr>
            <a:endParaRPr lang="en-US" dirty="0"/>
          </a:p>
          <a:p>
            <a:pPr marL="0" lvl="0" indent="0" defTabSz="914400">
              <a:spcBef>
                <a:spcPts val="0"/>
              </a:spcBef>
              <a:buClrTx/>
              <a:buSzTx/>
              <a:buNone/>
              <a:defRPr/>
            </a:pPr>
            <a:r>
              <a:rPr lang="en-US" dirty="0"/>
              <a:t>Cost of First year: $150,000 + 200000</a:t>
            </a:r>
          </a:p>
        </p:txBody>
      </p:sp>
    </p:spTree>
    <p:extLst>
      <p:ext uri="{BB962C8B-B14F-4D97-AF65-F5344CB8AC3E}">
        <p14:creationId xmlns:p14="http://schemas.microsoft.com/office/powerpoint/2010/main" val="2139471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Cover Chicago</a:t>
            </a:r>
          </a:p>
        </p:txBody>
      </p:sp>
      <p:sp>
        <p:nvSpPr>
          <p:cNvPr id="3" name="Content Placeholder 2"/>
          <p:cNvSpPr>
            <a:spLocks noGrp="1"/>
          </p:cNvSpPr>
          <p:nvPr>
            <p:ph idx="1"/>
          </p:nvPr>
        </p:nvSpPr>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Second year: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50,000 customers using the app by the end of the second year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The cost of acquisition: </a:t>
            </a:r>
          </a:p>
          <a:p>
            <a:pPr marL="0" marR="0" lvl="0" indent="0" defTabSz="914400" eaLnBrk="1" fontAlgn="auto" latinLnBrk="0" hangingPunct="1">
              <a:lnSpc>
                <a:spcPct val="100000"/>
              </a:lnSpc>
              <a:spcBef>
                <a:spcPts val="0"/>
              </a:spcBef>
              <a:spcAft>
                <a:spcPts val="0"/>
              </a:spcAft>
              <a:buClrTx/>
              <a:buSzTx/>
              <a:buFontTx/>
              <a:buNone/>
              <a:tabLst/>
              <a:defRPr/>
            </a:pPr>
            <a:r>
              <a:rPr lang="en-US" dirty="0"/>
              <a:t>Facebook add: $400000 for 10000 users</a:t>
            </a:r>
          </a:p>
          <a:p>
            <a:pPr marL="0" marR="0" lvl="0" indent="0" defTabSz="914400" eaLnBrk="1" fontAlgn="auto" latinLnBrk="0" hangingPunct="1">
              <a:lnSpc>
                <a:spcPct val="100000"/>
              </a:lnSpc>
              <a:spcBef>
                <a:spcPts val="0"/>
              </a:spcBef>
              <a:spcAft>
                <a:spcPts val="0"/>
              </a:spcAft>
              <a:buClrTx/>
              <a:buSzTx/>
              <a:buFontTx/>
              <a:buNone/>
              <a:tabLst/>
              <a:defRPr/>
            </a:pPr>
            <a:r>
              <a:rPr lang="en-US" dirty="0"/>
              <a:t>30000 Users, words of mouth, business cards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defTabSz="914400">
              <a:spcBef>
                <a:spcPts val="0"/>
              </a:spcBef>
              <a:buClrTx/>
              <a:buSzTx/>
              <a:buNone/>
              <a:defRPr/>
            </a:pPr>
            <a:r>
              <a:rPr lang="en-US" dirty="0"/>
              <a:t>Revenue: </a:t>
            </a:r>
          </a:p>
          <a:p>
            <a:pPr marL="0" lvl="0" indent="0" defTabSz="914400">
              <a:spcBef>
                <a:spcPts val="0"/>
              </a:spcBef>
              <a:buClrTx/>
              <a:buSzTx/>
              <a:buNone/>
              <a:defRPr/>
            </a:pPr>
            <a:r>
              <a:rPr lang="en-US" dirty="0"/>
              <a:t>15 Percent of Bars * Twice A week * Weeks per Year * Price (For now fixed $20)</a:t>
            </a:r>
          </a:p>
          <a:p>
            <a:pPr marL="0" lvl="0" indent="0" defTabSz="914400">
              <a:spcBef>
                <a:spcPts val="0"/>
              </a:spcBef>
              <a:buClrTx/>
              <a:buSzTx/>
              <a:buNone/>
              <a:defRPr/>
            </a:pPr>
            <a:r>
              <a:rPr lang="en-US" dirty="0"/>
              <a:t>300 * 2 * 52* 20 = 600,000</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Cost of Second year: $150,000 + 400000</a:t>
            </a:r>
          </a:p>
        </p:txBody>
      </p:sp>
    </p:spTree>
    <p:extLst>
      <p:ext uri="{BB962C8B-B14F-4D97-AF65-F5344CB8AC3E}">
        <p14:creationId xmlns:p14="http://schemas.microsoft.com/office/powerpoint/2010/main" val="627415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Expand to 5 other cities</a:t>
            </a: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Third year: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300,000 customers using the app by the end of the third year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The cost of acquisition: </a:t>
            </a:r>
          </a:p>
          <a:p>
            <a:pPr marL="0" marR="0" lvl="0" indent="0" defTabSz="914400" eaLnBrk="1" fontAlgn="auto" latinLnBrk="0" hangingPunct="1">
              <a:lnSpc>
                <a:spcPct val="100000"/>
              </a:lnSpc>
              <a:spcBef>
                <a:spcPts val="0"/>
              </a:spcBef>
              <a:spcAft>
                <a:spcPts val="0"/>
              </a:spcAft>
              <a:buClrTx/>
              <a:buSzTx/>
              <a:buFontTx/>
              <a:buNone/>
              <a:tabLst/>
              <a:defRPr/>
            </a:pPr>
            <a:r>
              <a:rPr lang="en-US" dirty="0"/>
              <a:t>Facebook add: $1,000,000 for 25000 users</a:t>
            </a:r>
          </a:p>
          <a:p>
            <a:pPr marL="0" marR="0" lvl="0" indent="0" defTabSz="914400" eaLnBrk="1" fontAlgn="auto" latinLnBrk="0" hangingPunct="1">
              <a:lnSpc>
                <a:spcPct val="100000"/>
              </a:lnSpc>
              <a:spcBef>
                <a:spcPts val="0"/>
              </a:spcBef>
              <a:spcAft>
                <a:spcPts val="0"/>
              </a:spcAft>
              <a:buClrTx/>
              <a:buSzTx/>
              <a:buFontTx/>
              <a:buNone/>
              <a:tabLst/>
              <a:defRPr/>
            </a:pPr>
            <a:r>
              <a:rPr lang="en-US" dirty="0"/>
              <a:t>Rest of Users, using suggestions, spread by word, business cards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Revenue: </a:t>
            </a:r>
          </a:p>
          <a:p>
            <a:pPr marL="0" marR="0" lvl="0" indent="0" defTabSz="914400" eaLnBrk="1" fontAlgn="auto" latinLnBrk="0" hangingPunct="1">
              <a:lnSpc>
                <a:spcPct val="100000"/>
              </a:lnSpc>
              <a:spcBef>
                <a:spcPts val="0"/>
              </a:spcBef>
              <a:spcAft>
                <a:spcPts val="0"/>
              </a:spcAft>
              <a:buClrTx/>
              <a:buSzTx/>
              <a:buFontTx/>
              <a:buNone/>
              <a:tabLst/>
              <a:defRPr/>
            </a:pPr>
            <a:r>
              <a:rPr lang="en-US" dirty="0"/>
              <a:t>Number of Cities * 20 Percent of Bars * Twice A week * Weeks per Year </a:t>
            </a:r>
          </a:p>
          <a:p>
            <a:pPr marL="0" marR="0" lvl="0" indent="0" defTabSz="914400" eaLnBrk="1" fontAlgn="auto" latinLnBrk="0" hangingPunct="1">
              <a:lnSpc>
                <a:spcPct val="100000"/>
              </a:lnSpc>
              <a:spcBef>
                <a:spcPts val="0"/>
              </a:spcBef>
              <a:spcAft>
                <a:spcPts val="0"/>
              </a:spcAft>
              <a:buClrTx/>
              <a:buSzTx/>
              <a:buFontTx/>
              <a:buNone/>
              <a:tabLst/>
              <a:defRPr/>
            </a:pPr>
            <a:r>
              <a:rPr lang="en-US" dirty="0"/>
              <a:t>2000* 2 * 52* 20 = 4,000,000</a:t>
            </a:r>
          </a:p>
          <a:p>
            <a:pPr marL="0" marR="0" lvl="0" indent="0" defTabSz="914400" eaLnBrk="1" fontAlgn="auto" latinLnBrk="0" hangingPunct="1">
              <a:lnSpc>
                <a:spcPct val="100000"/>
              </a:lnSpc>
              <a:spcBef>
                <a:spcPts val="0"/>
              </a:spcBef>
              <a:spcAft>
                <a:spcPts val="0"/>
              </a:spcAft>
              <a:buClrTx/>
              <a:buSzTx/>
              <a:buFontTx/>
              <a:buNone/>
              <a:tabLst/>
              <a:defRPr/>
            </a:pPr>
            <a:r>
              <a:rPr lang="en-US" dirty="0"/>
              <a:t>Cost of Third year: $500,000 + 1,000,000</a:t>
            </a:r>
          </a:p>
        </p:txBody>
      </p:sp>
    </p:spTree>
    <p:extLst>
      <p:ext uri="{BB962C8B-B14F-4D97-AF65-F5344CB8AC3E}">
        <p14:creationId xmlns:p14="http://schemas.microsoft.com/office/powerpoint/2010/main" val="834458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Expand to 20 cities</a:t>
            </a: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Forth year: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1,000,000 customers using the app by the end of the forth year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The cost of acquisition: </a:t>
            </a:r>
          </a:p>
          <a:p>
            <a:pPr marL="0" marR="0" lvl="0" indent="0" defTabSz="914400" eaLnBrk="1" fontAlgn="auto" latinLnBrk="0" hangingPunct="1">
              <a:lnSpc>
                <a:spcPct val="100000"/>
              </a:lnSpc>
              <a:spcBef>
                <a:spcPts val="0"/>
              </a:spcBef>
              <a:spcAft>
                <a:spcPts val="0"/>
              </a:spcAft>
              <a:buClrTx/>
              <a:buSzTx/>
              <a:buFontTx/>
              <a:buNone/>
              <a:tabLst/>
              <a:defRPr/>
            </a:pPr>
            <a:r>
              <a:rPr lang="en-US" dirty="0"/>
              <a:t>Facebook add: $2,000,000 for 50000 users</a:t>
            </a:r>
          </a:p>
          <a:p>
            <a:pPr marL="0" marR="0" lvl="0" indent="0" defTabSz="914400" eaLnBrk="1" fontAlgn="auto" latinLnBrk="0" hangingPunct="1">
              <a:lnSpc>
                <a:spcPct val="100000"/>
              </a:lnSpc>
              <a:spcBef>
                <a:spcPts val="0"/>
              </a:spcBef>
              <a:spcAft>
                <a:spcPts val="0"/>
              </a:spcAft>
              <a:buClrTx/>
              <a:buSzTx/>
              <a:buFontTx/>
              <a:buNone/>
              <a:tabLst/>
              <a:defRPr/>
            </a:pPr>
            <a:r>
              <a:rPr lang="en-US" dirty="0"/>
              <a:t>Rest of Users, using suggestions, spread by word, business cards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Revenue: </a:t>
            </a:r>
          </a:p>
          <a:p>
            <a:pPr marL="0" marR="0" lvl="0" indent="0" defTabSz="914400" eaLnBrk="1" fontAlgn="auto" latinLnBrk="0" hangingPunct="1">
              <a:lnSpc>
                <a:spcPct val="100000"/>
              </a:lnSpc>
              <a:spcBef>
                <a:spcPts val="0"/>
              </a:spcBef>
              <a:spcAft>
                <a:spcPts val="0"/>
              </a:spcAft>
              <a:buClrTx/>
              <a:buSzTx/>
              <a:buFontTx/>
              <a:buNone/>
              <a:tabLst/>
              <a:defRPr/>
            </a:pPr>
            <a:r>
              <a:rPr lang="en-US" dirty="0"/>
              <a:t>Number of Cities * 25 Percent of Bars * Twice A week * Weeks per Year </a:t>
            </a:r>
          </a:p>
          <a:p>
            <a:pPr marL="0" marR="0" lvl="0" indent="0" defTabSz="914400" eaLnBrk="1" fontAlgn="auto" latinLnBrk="0" hangingPunct="1">
              <a:lnSpc>
                <a:spcPct val="100000"/>
              </a:lnSpc>
              <a:spcBef>
                <a:spcPts val="0"/>
              </a:spcBef>
              <a:spcAft>
                <a:spcPts val="0"/>
              </a:spcAft>
              <a:buClrTx/>
              <a:buSzTx/>
              <a:buFontTx/>
              <a:buNone/>
              <a:tabLst/>
              <a:defRPr/>
            </a:pPr>
            <a:r>
              <a:rPr lang="en-US" dirty="0"/>
              <a:t>10000* 2 * 52* 20 = 20,000,000</a:t>
            </a:r>
          </a:p>
          <a:p>
            <a:pPr marL="0" marR="0" lvl="0" indent="0" defTabSz="914400" eaLnBrk="1" fontAlgn="auto" latinLnBrk="0" hangingPunct="1">
              <a:lnSpc>
                <a:spcPct val="100000"/>
              </a:lnSpc>
              <a:spcBef>
                <a:spcPts val="0"/>
              </a:spcBef>
              <a:spcAft>
                <a:spcPts val="0"/>
              </a:spcAft>
              <a:buClrTx/>
              <a:buSzTx/>
              <a:buFontTx/>
              <a:buNone/>
              <a:tabLst/>
              <a:defRPr/>
            </a:pPr>
            <a:r>
              <a:rPr lang="en-US" dirty="0"/>
              <a:t>Cost of Second year: $1,000,000 + 2,000,000</a:t>
            </a:r>
          </a:p>
        </p:txBody>
      </p:sp>
    </p:spTree>
    <p:extLst>
      <p:ext uri="{BB962C8B-B14F-4D97-AF65-F5344CB8AC3E}">
        <p14:creationId xmlns:p14="http://schemas.microsoft.com/office/powerpoint/2010/main" val="964822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Elevator Pitch</a:t>
            </a:r>
          </a:p>
        </p:txBody>
      </p:sp>
      <p:sp>
        <p:nvSpPr>
          <p:cNvPr id="3" name="Text Placeholder 2"/>
          <p:cNvSpPr>
            <a:spLocks noGrp="1"/>
          </p:cNvSpPr>
          <p:nvPr>
            <p:ph type="body" sz="half" idx="2"/>
          </p:nvPr>
        </p:nvSpPr>
        <p:spPr/>
        <p:txBody>
          <a:bodyPr>
            <a:normAutofit fontScale="92500" lnSpcReduction="10000"/>
          </a:bodyPr>
          <a:lstStyle/>
          <a:p>
            <a:pPr>
              <a:lnSpc>
                <a:spcPct val="120000"/>
              </a:lnSpc>
              <a:spcBef>
                <a:spcPts val="0"/>
              </a:spcBef>
            </a:pPr>
            <a:r>
              <a:rPr lang="en-US" dirty="0"/>
              <a:t>We are </a:t>
            </a:r>
            <a:r>
              <a:rPr lang="en-US" b="1" dirty="0"/>
              <a:t>Yelp/Groupon </a:t>
            </a:r>
            <a:r>
              <a:rPr lang="en-US" dirty="0"/>
              <a:t>for </a:t>
            </a:r>
            <a:r>
              <a:rPr lang="en-US" b="1" dirty="0"/>
              <a:t>Social Events</a:t>
            </a:r>
            <a:r>
              <a:rPr lang="en-US" dirty="0"/>
              <a:t>! </a:t>
            </a:r>
            <a:endParaRPr lang="en-US" b="1" dirty="0"/>
          </a:p>
          <a:p>
            <a:pPr>
              <a:lnSpc>
                <a:spcPct val="120000"/>
              </a:lnSpc>
              <a:spcBef>
                <a:spcPts val="0"/>
              </a:spcBef>
            </a:pPr>
            <a:r>
              <a:rPr lang="en-US" dirty="0"/>
              <a:t>Imagine your </a:t>
            </a:r>
            <a:r>
              <a:rPr lang="en-US" b="1" dirty="0"/>
              <a:t>best friend </a:t>
            </a:r>
            <a:r>
              <a:rPr lang="en-US" dirty="0"/>
              <a:t>knows every </a:t>
            </a:r>
            <a:r>
              <a:rPr lang="en-US" b="1" dirty="0"/>
              <a:t>events</a:t>
            </a:r>
          </a:p>
          <a:p>
            <a:pPr>
              <a:lnSpc>
                <a:spcPct val="120000"/>
              </a:lnSpc>
              <a:spcBef>
                <a:spcPts val="0"/>
              </a:spcBef>
            </a:pPr>
            <a:r>
              <a:rPr lang="en-US" dirty="0"/>
              <a:t>near you. (S)he knows you well so she can </a:t>
            </a:r>
          </a:p>
          <a:p>
            <a:pPr>
              <a:lnSpc>
                <a:spcPct val="120000"/>
              </a:lnSpc>
              <a:spcBef>
                <a:spcPts val="0"/>
              </a:spcBef>
            </a:pPr>
            <a:r>
              <a:rPr lang="en-US" dirty="0"/>
              <a:t>suggest you best events at any time or</a:t>
            </a:r>
          </a:p>
          <a:p>
            <a:pPr>
              <a:lnSpc>
                <a:spcPct val="120000"/>
              </a:lnSpc>
              <a:spcBef>
                <a:spcPts val="0"/>
              </a:spcBef>
            </a:pPr>
            <a:r>
              <a:rPr lang="en-US" dirty="0"/>
              <a:t> situation. </a:t>
            </a:r>
            <a:r>
              <a:rPr lang="en-US" i="1" dirty="0"/>
              <a:t>Eventful is the best friend that</a:t>
            </a:r>
          </a:p>
          <a:p>
            <a:pPr>
              <a:lnSpc>
                <a:spcPct val="120000"/>
              </a:lnSpc>
              <a:spcBef>
                <a:spcPts val="0"/>
              </a:spcBef>
            </a:pPr>
            <a:r>
              <a:rPr lang="en-US" i="1" dirty="0"/>
              <a:t> you have in your cell phones that knows</a:t>
            </a:r>
          </a:p>
          <a:p>
            <a:pPr>
              <a:lnSpc>
                <a:spcPct val="120000"/>
              </a:lnSpc>
              <a:spcBef>
                <a:spcPts val="0"/>
              </a:spcBef>
            </a:pPr>
            <a:r>
              <a:rPr lang="en-US" i="1" dirty="0"/>
              <a:t> the events around you and select</a:t>
            </a:r>
          </a:p>
          <a:p>
            <a:pPr>
              <a:lnSpc>
                <a:spcPct val="120000"/>
              </a:lnSpc>
              <a:spcBef>
                <a:spcPts val="0"/>
              </a:spcBef>
            </a:pPr>
            <a:r>
              <a:rPr lang="en-US" i="1" dirty="0"/>
              <a:t> the best ones for you!</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768" y="3543300"/>
            <a:ext cx="6043232" cy="2813229"/>
          </a:xfrm>
          <a:prstGeom prst="rect">
            <a:avLst/>
          </a:prstGeom>
        </p:spPr>
      </p:pic>
    </p:spTree>
    <p:extLst>
      <p:ext uri="{BB962C8B-B14F-4D97-AF65-F5344CB8AC3E}">
        <p14:creationId xmlns:p14="http://schemas.microsoft.com/office/powerpoint/2010/main" val="131203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Cover United States</a:t>
            </a: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Fifth year: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4,000,000 customers using the app by the end of the fifth year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The cost of acquisition: </a:t>
            </a:r>
          </a:p>
          <a:p>
            <a:pPr marL="0" marR="0" lvl="0" indent="0" defTabSz="914400" eaLnBrk="1" fontAlgn="auto" latinLnBrk="0" hangingPunct="1">
              <a:lnSpc>
                <a:spcPct val="100000"/>
              </a:lnSpc>
              <a:spcBef>
                <a:spcPts val="0"/>
              </a:spcBef>
              <a:spcAft>
                <a:spcPts val="0"/>
              </a:spcAft>
              <a:buClrTx/>
              <a:buSzTx/>
              <a:buFontTx/>
              <a:buNone/>
              <a:tabLst/>
              <a:defRPr/>
            </a:pPr>
            <a:r>
              <a:rPr lang="en-US" dirty="0"/>
              <a:t>Facebook add: $4,000,000 for 1000000 users</a:t>
            </a:r>
          </a:p>
          <a:p>
            <a:pPr marL="0" marR="0" lvl="0" indent="0" defTabSz="914400" eaLnBrk="1" fontAlgn="auto" latinLnBrk="0" hangingPunct="1">
              <a:lnSpc>
                <a:spcPct val="100000"/>
              </a:lnSpc>
              <a:spcBef>
                <a:spcPts val="0"/>
              </a:spcBef>
              <a:spcAft>
                <a:spcPts val="0"/>
              </a:spcAft>
              <a:buClrTx/>
              <a:buSzTx/>
              <a:buFontTx/>
              <a:buNone/>
              <a:tabLst/>
              <a:defRPr/>
            </a:pPr>
            <a:r>
              <a:rPr lang="en-US" dirty="0"/>
              <a:t>Rest of Users, using suggestions, spread by word, business cards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Revenue: </a:t>
            </a:r>
          </a:p>
          <a:p>
            <a:pPr marL="0" marR="0" lvl="0" indent="0" defTabSz="914400" eaLnBrk="1" fontAlgn="auto" latinLnBrk="0" hangingPunct="1">
              <a:lnSpc>
                <a:spcPct val="100000"/>
              </a:lnSpc>
              <a:spcBef>
                <a:spcPts val="0"/>
              </a:spcBef>
              <a:spcAft>
                <a:spcPts val="0"/>
              </a:spcAft>
              <a:buClrTx/>
              <a:buSzTx/>
              <a:buFontTx/>
              <a:buNone/>
              <a:tabLst/>
              <a:defRPr/>
            </a:pPr>
            <a:r>
              <a:rPr lang="en-US" dirty="0"/>
              <a:t>25 Percent of Bars * Twice A week * Weeks per Year </a:t>
            </a:r>
          </a:p>
          <a:p>
            <a:pPr marL="0" marR="0" lvl="0" indent="0" defTabSz="914400" eaLnBrk="1" fontAlgn="auto" latinLnBrk="0" hangingPunct="1">
              <a:lnSpc>
                <a:spcPct val="100000"/>
              </a:lnSpc>
              <a:spcBef>
                <a:spcPts val="0"/>
              </a:spcBef>
              <a:spcAft>
                <a:spcPts val="0"/>
              </a:spcAft>
              <a:buClrTx/>
              <a:buSzTx/>
              <a:buFontTx/>
              <a:buNone/>
              <a:tabLst/>
              <a:defRPr/>
            </a:pPr>
            <a:r>
              <a:rPr lang="en-US" dirty="0"/>
              <a:t>30000* 2 * 52* 20 = 60,000,000</a:t>
            </a:r>
          </a:p>
          <a:p>
            <a:pPr marL="0" marR="0" lvl="0" indent="0" defTabSz="914400" eaLnBrk="1" fontAlgn="auto" latinLnBrk="0" hangingPunct="1">
              <a:lnSpc>
                <a:spcPct val="100000"/>
              </a:lnSpc>
              <a:spcBef>
                <a:spcPts val="0"/>
              </a:spcBef>
              <a:spcAft>
                <a:spcPts val="0"/>
              </a:spcAft>
              <a:buClrTx/>
              <a:buSzTx/>
              <a:buFontTx/>
              <a:buNone/>
              <a:tabLst/>
              <a:defRPr/>
            </a:pPr>
            <a:r>
              <a:rPr lang="en-US" dirty="0"/>
              <a:t>Cost of Second year: $2,000,000 + 4,000,000</a:t>
            </a:r>
          </a:p>
        </p:txBody>
      </p:sp>
    </p:spTree>
    <p:extLst>
      <p:ext uri="{BB962C8B-B14F-4D97-AF65-F5344CB8AC3E}">
        <p14:creationId xmlns:p14="http://schemas.microsoft.com/office/powerpoint/2010/main" val="1475128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9548489"/>
              </p:ext>
            </p:extLst>
          </p:nvPr>
        </p:nvGraphicFramePr>
        <p:xfrm>
          <a:off x="1155700" y="2603500"/>
          <a:ext cx="8824913" cy="3416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3948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Investment</a:t>
            </a:r>
          </a:p>
        </p:txBody>
      </p:sp>
      <p:sp>
        <p:nvSpPr>
          <p:cNvPr id="3" name="Content Placeholder 2"/>
          <p:cNvSpPr>
            <a:spLocks noGrp="1"/>
          </p:cNvSpPr>
          <p:nvPr>
            <p:ph idx="1"/>
          </p:nvPr>
        </p:nvSpPr>
        <p:spPr/>
        <p:txBody>
          <a:bodyPr/>
          <a:lstStyle/>
          <a:p>
            <a:r>
              <a:rPr lang="en-US" dirty="0"/>
              <a:t>Based on our projections:</a:t>
            </a:r>
          </a:p>
          <a:p>
            <a:r>
              <a:rPr lang="en-US" dirty="0"/>
              <a:t>We need 1 million dollar for the first year</a:t>
            </a:r>
          </a:p>
          <a:p>
            <a:r>
              <a:rPr lang="en-US" dirty="0"/>
              <a:t>We also need 2 million dollars for the second year</a:t>
            </a:r>
          </a:p>
          <a:p>
            <a:r>
              <a:rPr lang="en-US" dirty="0"/>
              <a:t>We also need 2 million dollars for the third year</a:t>
            </a:r>
          </a:p>
          <a:p>
            <a:r>
              <a:rPr lang="en-US" dirty="0"/>
              <a:t>We will be profitable after the third year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6991" y="2603500"/>
            <a:ext cx="4883239" cy="3255493"/>
          </a:xfrm>
          <a:prstGeom prst="rect">
            <a:avLst/>
          </a:prstGeom>
        </p:spPr>
      </p:pic>
    </p:spTree>
    <p:extLst>
      <p:ext uri="{BB962C8B-B14F-4D97-AF65-F5344CB8AC3E}">
        <p14:creationId xmlns:p14="http://schemas.microsoft.com/office/powerpoint/2010/main" val="422262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Team</a:t>
            </a:r>
          </a:p>
        </p:txBody>
      </p:sp>
      <p:sp>
        <p:nvSpPr>
          <p:cNvPr id="3" name="Content Placeholder 2"/>
          <p:cNvSpPr>
            <a:spLocks noGrp="1"/>
          </p:cNvSpPr>
          <p:nvPr>
            <p:ph idx="1"/>
          </p:nvPr>
        </p:nvSpPr>
        <p:spPr/>
        <p:txBody>
          <a:bodyPr/>
          <a:lstStyle/>
          <a:p>
            <a:r>
              <a:rPr lang="en-US" dirty="0" err="1"/>
              <a:t>Vikas</a:t>
            </a:r>
            <a:r>
              <a:rPr lang="en-US" dirty="0"/>
              <a:t>: Website front and back end and Scraping </a:t>
            </a:r>
          </a:p>
          <a:p>
            <a:r>
              <a:rPr lang="en-US" dirty="0"/>
              <a:t>Vishnu: Processing the data </a:t>
            </a:r>
          </a:p>
          <a:p>
            <a:r>
              <a:rPr lang="en-US" dirty="0"/>
              <a:t>Mohammad: business part and recommender system </a:t>
            </a:r>
          </a:p>
        </p:txBody>
      </p:sp>
    </p:spTree>
    <p:extLst>
      <p:ext uri="{BB962C8B-B14F-4D97-AF65-F5344CB8AC3E}">
        <p14:creationId xmlns:p14="http://schemas.microsoft.com/office/powerpoint/2010/main" val="773160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980719" cy="706964"/>
          </a:xfrm>
        </p:spPr>
        <p:txBody>
          <a:bodyPr/>
          <a:lstStyle/>
          <a:p>
            <a:pPr algn="ctr"/>
            <a:r>
              <a:rPr lang="en-US" dirty="0"/>
              <a:t>What </a:t>
            </a:r>
            <a:r>
              <a:rPr lang="en-US"/>
              <a:t>we care about</a:t>
            </a:r>
            <a:endParaRPr lang="en-US" dirty="0"/>
          </a:p>
        </p:txBody>
      </p:sp>
      <p:sp>
        <p:nvSpPr>
          <p:cNvPr id="3" name="Text Placeholder 2"/>
          <p:cNvSpPr>
            <a:spLocks noGrp="1"/>
          </p:cNvSpPr>
          <p:nvPr>
            <p:ph type="body" idx="1"/>
          </p:nvPr>
        </p:nvSpPr>
        <p:spPr/>
        <p:txBody>
          <a:bodyPr/>
          <a:lstStyle/>
          <a:p>
            <a:r>
              <a:rPr lang="en-US" b="1" dirty="0"/>
              <a:t>PROBLEM</a:t>
            </a:r>
          </a:p>
        </p:txBody>
      </p:sp>
      <p:sp>
        <p:nvSpPr>
          <p:cNvPr id="4" name="Content Placeholder 3"/>
          <p:cNvSpPr>
            <a:spLocks noGrp="1"/>
          </p:cNvSpPr>
          <p:nvPr>
            <p:ph sz="half" idx="2"/>
          </p:nvPr>
        </p:nvSpPr>
        <p:spPr>
          <a:xfrm>
            <a:off x="1154953" y="3179762"/>
            <a:ext cx="4825158" cy="2840039"/>
          </a:xfrm>
        </p:spPr>
        <p:txBody>
          <a:bodyPr>
            <a:normAutofit/>
          </a:bodyPr>
          <a:lstStyle/>
          <a:p>
            <a:r>
              <a:rPr lang="en-US" dirty="0"/>
              <a:t>People look for events near their work/home or even when they are traveling </a:t>
            </a:r>
          </a:p>
          <a:p>
            <a:r>
              <a:rPr lang="en-US" dirty="0"/>
              <a:t>There is no application that visualizes the Event location/information on the map</a:t>
            </a:r>
          </a:p>
          <a:p>
            <a:r>
              <a:rPr lang="en-US" dirty="0"/>
              <a:t>There is no application that suggests events based on your preference or past experiences </a:t>
            </a:r>
          </a:p>
        </p:txBody>
      </p:sp>
      <p:sp>
        <p:nvSpPr>
          <p:cNvPr id="5" name="Text Placeholder 4"/>
          <p:cNvSpPr>
            <a:spLocks noGrp="1"/>
          </p:cNvSpPr>
          <p:nvPr>
            <p:ph type="body" sz="quarter" idx="3"/>
          </p:nvPr>
        </p:nvSpPr>
        <p:spPr/>
        <p:txBody>
          <a:bodyPr/>
          <a:lstStyle/>
          <a:p>
            <a:r>
              <a:rPr lang="en-US" b="1" dirty="0"/>
              <a:t>SOLUTION</a:t>
            </a:r>
          </a:p>
        </p:txBody>
      </p:sp>
      <p:sp>
        <p:nvSpPr>
          <p:cNvPr id="6" name="Content Placeholder 5"/>
          <p:cNvSpPr>
            <a:spLocks noGrp="1"/>
          </p:cNvSpPr>
          <p:nvPr>
            <p:ph sz="quarter" idx="4"/>
          </p:nvPr>
        </p:nvSpPr>
        <p:spPr/>
        <p:txBody>
          <a:bodyPr>
            <a:normAutofit/>
          </a:bodyPr>
          <a:lstStyle/>
          <a:p>
            <a:r>
              <a:rPr lang="en-US" dirty="0"/>
              <a:t>Eventful solves this problem by collecting event information and building a data base of people attending the events. It visualizes the events on the map so the information  will be readily accessible for users. Data base of events and attendees can help Eventful learn what event suggest to each user. </a:t>
            </a:r>
          </a:p>
        </p:txBody>
      </p:sp>
    </p:spTree>
    <p:extLst>
      <p:ext uri="{BB962C8B-B14F-4D97-AF65-F5344CB8AC3E}">
        <p14:creationId xmlns:p14="http://schemas.microsoft.com/office/powerpoint/2010/main" val="175429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0FF6-9375-4B0F-873E-F2499957EA7E}"/>
              </a:ext>
            </a:extLst>
          </p:cNvPr>
          <p:cNvSpPr>
            <a:spLocks noGrp="1"/>
          </p:cNvSpPr>
          <p:nvPr>
            <p:ph type="title"/>
          </p:nvPr>
        </p:nvSpPr>
        <p:spPr/>
        <p:txBody>
          <a:bodyPr/>
          <a:lstStyle/>
          <a:p>
            <a:pPr algn="ctr"/>
            <a:r>
              <a:rPr lang="en-US" dirty="0"/>
              <a:t>Platform Architecture</a:t>
            </a:r>
          </a:p>
        </p:txBody>
      </p:sp>
      <p:sp>
        <p:nvSpPr>
          <p:cNvPr id="3" name="Content Placeholder 2">
            <a:extLst>
              <a:ext uri="{FF2B5EF4-FFF2-40B4-BE49-F238E27FC236}">
                <a16:creationId xmlns:a16="http://schemas.microsoft.com/office/drawing/2014/main" id="{408018D5-FFA9-4A1F-AFE5-061AFD8D2BC1}"/>
              </a:ext>
            </a:extLst>
          </p:cNvPr>
          <p:cNvSpPr>
            <a:spLocks noGrp="1"/>
          </p:cNvSpPr>
          <p:nvPr>
            <p:ph idx="1"/>
          </p:nvPr>
        </p:nvSpPr>
        <p:spPr/>
        <p:txBody>
          <a:bodyPr/>
          <a:lstStyle/>
          <a:p>
            <a:pPr marL="0" indent="0">
              <a:buNone/>
            </a:pPr>
            <a:endParaRPr lang="en-US" dirty="0"/>
          </a:p>
        </p:txBody>
      </p:sp>
      <p:grpSp>
        <p:nvGrpSpPr>
          <p:cNvPr id="4" name="Shape 2796">
            <a:extLst>
              <a:ext uri="{FF2B5EF4-FFF2-40B4-BE49-F238E27FC236}">
                <a16:creationId xmlns:a16="http://schemas.microsoft.com/office/drawing/2014/main" id="{7BF1811F-10A2-44D4-8F64-0265EFE4710C}"/>
              </a:ext>
            </a:extLst>
          </p:cNvPr>
          <p:cNvGrpSpPr/>
          <p:nvPr/>
        </p:nvGrpSpPr>
        <p:grpSpPr>
          <a:xfrm>
            <a:off x="2024051" y="3429000"/>
            <a:ext cx="502920" cy="502920"/>
            <a:chOff x="433514" y="2354433"/>
            <a:chExt cx="502920" cy="502920"/>
          </a:xfrm>
        </p:grpSpPr>
        <p:sp>
          <p:nvSpPr>
            <p:cNvPr id="5" name="Shape 2797">
              <a:extLst>
                <a:ext uri="{FF2B5EF4-FFF2-40B4-BE49-F238E27FC236}">
                  <a16:creationId xmlns:a16="http://schemas.microsoft.com/office/drawing/2014/main" id="{964B8F31-7CA1-470F-88D5-EF8047968AFF}"/>
                </a:ext>
              </a:extLst>
            </p:cNvPr>
            <p:cNvSpPr/>
            <p:nvPr/>
          </p:nvSpPr>
          <p:spPr>
            <a:xfrm>
              <a:off x="433514" y="2354433"/>
              <a:ext cx="502920" cy="50292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chemeClr val="dk1"/>
                </a:solidFill>
                <a:latin typeface="Roboto"/>
                <a:ea typeface="Roboto"/>
                <a:cs typeface="Roboto"/>
                <a:sym typeface="Roboto"/>
              </a:endParaRPr>
            </a:p>
          </p:txBody>
        </p:sp>
        <p:pic>
          <p:nvPicPr>
            <p:cNvPr id="6" name="Shape 2798">
              <a:extLst>
                <a:ext uri="{FF2B5EF4-FFF2-40B4-BE49-F238E27FC236}">
                  <a16:creationId xmlns:a16="http://schemas.microsoft.com/office/drawing/2014/main" id="{4ACFE9A7-DCB0-4661-9B12-EEF44A3FE6E2}"/>
                </a:ext>
              </a:extLst>
            </p:cNvPr>
            <p:cNvPicPr preferRelativeResize="0"/>
            <p:nvPr/>
          </p:nvPicPr>
          <p:blipFill rotWithShape="1">
            <a:blip r:embed="rId2">
              <a:alphaModFix/>
            </a:blip>
            <a:srcRect/>
            <a:stretch/>
          </p:blipFill>
          <p:spPr>
            <a:xfrm>
              <a:off x="470089" y="2391008"/>
              <a:ext cx="429767" cy="429767"/>
            </a:xfrm>
            <a:prstGeom prst="rect">
              <a:avLst/>
            </a:prstGeom>
            <a:noFill/>
            <a:ln>
              <a:noFill/>
            </a:ln>
          </p:spPr>
        </p:pic>
      </p:grpSp>
      <p:grpSp>
        <p:nvGrpSpPr>
          <p:cNvPr id="7" name="Shape 2799">
            <a:extLst>
              <a:ext uri="{FF2B5EF4-FFF2-40B4-BE49-F238E27FC236}">
                <a16:creationId xmlns:a16="http://schemas.microsoft.com/office/drawing/2014/main" id="{7A8C4F31-232D-4093-B9E6-9521F9D3D2C4}"/>
              </a:ext>
            </a:extLst>
          </p:cNvPr>
          <p:cNvGrpSpPr/>
          <p:nvPr/>
        </p:nvGrpSpPr>
        <p:grpSpPr>
          <a:xfrm>
            <a:off x="2024051" y="4327751"/>
            <a:ext cx="502920" cy="502920"/>
            <a:chOff x="433514" y="2354433"/>
            <a:chExt cx="502920" cy="502920"/>
          </a:xfrm>
        </p:grpSpPr>
        <p:sp>
          <p:nvSpPr>
            <p:cNvPr id="8" name="Shape 2800">
              <a:extLst>
                <a:ext uri="{FF2B5EF4-FFF2-40B4-BE49-F238E27FC236}">
                  <a16:creationId xmlns:a16="http://schemas.microsoft.com/office/drawing/2014/main" id="{3D05A5FB-A877-4912-ADB7-0331F79F7398}"/>
                </a:ext>
              </a:extLst>
            </p:cNvPr>
            <p:cNvSpPr/>
            <p:nvPr/>
          </p:nvSpPr>
          <p:spPr>
            <a:xfrm>
              <a:off x="433514" y="2354433"/>
              <a:ext cx="502920" cy="50292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chemeClr val="dk1"/>
                </a:solidFill>
                <a:latin typeface="Roboto"/>
                <a:ea typeface="Roboto"/>
                <a:cs typeface="Roboto"/>
                <a:sym typeface="Roboto"/>
              </a:endParaRPr>
            </a:p>
          </p:txBody>
        </p:sp>
        <p:pic>
          <p:nvPicPr>
            <p:cNvPr id="9" name="Shape 2801">
              <a:extLst>
                <a:ext uri="{FF2B5EF4-FFF2-40B4-BE49-F238E27FC236}">
                  <a16:creationId xmlns:a16="http://schemas.microsoft.com/office/drawing/2014/main" id="{B063C3BE-4382-4387-8BFB-631D599FCDC7}"/>
                </a:ext>
              </a:extLst>
            </p:cNvPr>
            <p:cNvPicPr preferRelativeResize="0"/>
            <p:nvPr/>
          </p:nvPicPr>
          <p:blipFill rotWithShape="1">
            <a:blip r:embed="rId3">
              <a:alphaModFix/>
            </a:blip>
            <a:srcRect/>
            <a:stretch/>
          </p:blipFill>
          <p:spPr>
            <a:xfrm>
              <a:off x="470089" y="2391008"/>
              <a:ext cx="429767" cy="429767"/>
            </a:xfrm>
            <a:prstGeom prst="rect">
              <a:avLst/>
            </a:prstGeom>
            <a:noFill/>
            <a:ln>
              <a:noFill/>
            </a:ln>
          </p:spPr>
        </p:pic>
      </p:grpSp>
      <p:grpSp>
        <p:nvGrpSpPr>
          <p:cNvPr id="10" name="Shape 2803">
            <a:extLst>
              <a:ext uri="{FF2B5EF4-FFF2-40B4-BE49-F238E27FC236}">
                <a16:creationId xmlns:a16="http://schemas.microsoft.com/office/drawing/2014/main" id="{1DC742DA-0BF1-44F8-A6D8-E45B26AACCEB}"/>
              </a:ext>
            </a:extLst>
          </p:cNvPr>
          <p:cNvGrpSpPr/>
          <p:nvPr/>
        </p:nvGrpSpPr>
        <p:grpSpPr>
          <a:xfrm>
            <a:off x="5293095" y="3625821"/>
            <a:ext cx="1089272" cy="375752"/>
            <a:chOff x="4866375" y="1769881"/>
            <a:chExt cx="1089272" cy="375752"/>
          </a:xfrm>
        </p:grpSpPr>
        <p:sp>
          <p:nvSpPr>
            <p:cNvPr id="11" name="Shape 2804">
              <a:extLst>
                <a:ext uri="{FF2B5EF4-FFF2-40B4-BE49-F238E27FC236}">
                  <a16:creationId xmlns:a16="http://schemas.microsoft.com/office/drawing/2014/main" id="{19C9ED61-DA4A-48CA-A495-0F7BF7C4AF8B}"/>
                </a:ext>
              </a:extLst>
            </p:cNvPr>
            <p:cNvSpPr/>
            <p:nvPr/>
          </p:nvSpPr>
          <p:spPr>
            <a:xfrm>
              <a:off x="4866375" y="1769881"/>
              <a:ext cx="1089272" cy="375752"/>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a:solidFill>
                    <a:srgbClr val="212121"/>
                  </a:solidFill>
                  <a:latin typeface="Roboto"/>
                  <a:ea typeface="Roboto"/>
                  <a:cs typeface="Roboto"/>
                  <a:sym typeface="Roboto"/>
                </a:rPr>
                <a:t>Static Content</a:t>
              </a:r>
              <a:br>
                <a:rPr lang="en-US" sz="700" b="0" i="0" u="none" strike="noStrike" cap="none">
                  <a:solidFill>
                    <a:srgbClr val="212121"/>
                  </a:solidFill>
                  <a:latin typeface="Roboto"/>
                  <a:ea typeface="Roboto"/>
                  <a:cs typeface="Roboto"/>
                  <a:sym typeface="Roboto"/>
                </a:rPr>
              </a:br>
              <a:r>
                <a:rPr lang="en-US" sz="700" b="0" i="0" u="none" strike="noStrike" cap="none">
                  <a:solidFill>
                    <a:srgbClr val="757575"/>
                  </a:solidFill>
                  <a:latin typeface="Roboto"/>
                  <a:ea typeface="Roboto"/>
                  <a:cs typeface="Roboto"/>
                  <a:sym typeface="Roboto"/>
                </a:rPr>
                <a:t>Cloud Storage</a:t>
              </a:r>
            </a:p>
          </p:txBody>
        </p:sp>
        <p:pic>
          <p:nvPicPr>
            <p:cNvPr id="12" name="Shape 2805" descr="Cloud-Storage.png">
              <a:extLst>
                <a:ext uri="{FF2B5EF4-FFF2-40B4-BE49-F238E27FC236}">
                  <a16:creationId xmlns:a16="http://schemas.microsoft.com/office/drawing/2014/main" id="{8176F1C0-9ECD-48A0-8B5A-571861044882}"/>
                </a:ext>
              </a:extLst>
            </p:cNvPr>
            <p:cNvPicPr preferRelativeResize="0"/>
            <p:nvPr/>
          </p:nvPicPr>
          <p:blipFill rotWithShape="1">
            <a:blip r:embed="rId4">
              <a:alphaModFix/>
            </a:blip>
            <a:srcRect t="5076" b="5076"/>
            <a:stretch/>
          </p:blipFill>
          <p:spPr>
            <a:xfrm>
              <a:off x="4910643" y="1836858"/>
              <a:ext cx="274200" cy="246600"/>
            </a:xfrm>
            <a:prstGeom prst="rect">
              <a:avLst/>
            </a:prstGeom>
            <a:noFill/>
            <a:ln>
              <a:noFill/>
            </a:ln>
          </p:spPr>
        </p:pic>
      </p:grpSp>
      <p:grpSp>
        <p:nvGrpSpPr>
          <p:cNvPr id="13" name="Shape 2806">
            <a:extLst>
              <a:ext uri="{FF2B5EF4-FFF2-40B4-BE49-F238E27FC236}">
                <a16:creationId xmlns:a16="http://schemas.microsoft.com/office/drawing/2014/main" id="{FAA118F6-72EC-4FB1-93EC-583B84BD531E}"/>
              </a:ext>
            </a:extLst>
          </p:cNvPr>
          <p:cNvGrpSpPr/>
          <p:nvPr/>
        </p:nvGrpSpPr>
        <p:grpSpPr>
          <a:xfrm>
            <a:off x="5293095" y="4192854"/>
            <a:ext cx="1212704" cy="382226"/>
            <a:chOff x="4866375" y="2336914"/>
            <a:chExt cx="1212704" cy="382226"/>
          </a:xfrm>
        </p:grpSpPr>
        <p:sp>
          <p:nvSpPr>
            <p:cNvPr id="14" name="Shape 2807">
              <a:extLst>
                <a:ext uri="{FF2B5EF4-FFF2-40B4-BE49-F238E27FC236}">
                  <a16:creationId xmlns:a16="http://schemas.microsoft.com/office/drawing/2014/main" id="{D808CBBE-52C2-4FF7-83F0-242FCCB0FE58}"/>
                </a:ext>
              </a:extLst>
            </p:cNvPr>
            <p:cNvSpPr/>
            <p:nvPr/>
          </p:nvSpPr>
          <p:spPr>
            <a:xfrm>
              <a:off x="4866375" y="2336914"/>
              <a:ext cx="1212704"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a:solidFill>
                    <a:srgbClr val="212121"/>
                  </a:solidFill>
                  <a:latin typeface="Roboto"/>
                  <a:ea typeface="Roboto"/>
                  <a:cs typeface="Roboto"/>
                  <a:sym typeface="Roboto"/>
                </a:rPr>
                <a:t>Dynamic Content</a:t>
              </a:r>
              <a:br>
                <a:rPr lang="en-US" sz="700" b="0" i="0" u="none" strike="noStrike" cap="none">
                  <a:solidFill>
                    <a:srgbClr val="212121"/>
                  </a:solidFill>
                  <a:latin typeface="Roboto"/>
                  <a:ea typeface="Roboto"/>
                  <a:cs typeface="Roboto"/>
                  <a:sym typeface="Roboto"/>
                </a:rPr>
              </a:br>
              <a:r>
                <a:rPr lang="en-US" sz="700" b="0" i="0" u="none" strike="noStrike" cap="none">
                  <a:solidFill>
                    <a:srgbClr val="757575"/>
                  </a:solidFill>
                  <a:latin typeface="Roboto"/>
                  <a:ea typeface="Roboto"/>
                  <a:cs typeface="Roboto"/>
                  <a:sym typeface="Roboto"/>
                </a:rPr>
                <a:t>Cloud SQL</a:t>
              </a:r>
            </a:p>
          </p:txBody>
        </p:sp>
        <p:pic>
          <p:nvPicPr>
            <p:cNvPr id="15" name="Shape 2808" descr="Cloud-SQL.png">
              <a:extLst>
                <a:ext uri="{FF2B5EF4-FFF2-40B4-BE49-F238E27FC236}">
                  <a16:creationId xmlns:a16="http://schemas.microsoft.com/office/drawing/2014/main" id="{80E9EB40-1150-404D-8502-85A56C685A64}"/>
                </a:ext>
              </a:extLst>
            </p:cNvPr>
            <p:cNvPicPr preferRelativeResize="0"/>
            <p:nvPr/>
          </p:nvPicPr>
          <p:blipFill rotWithShape="1">
            <a:blip r:embed="rId5">
              <a:alphaModFix/>
            </a:blip>
            <a:srcRect t="5076" b="5076"/>
            <a:stretch/>
          </p:blipFill>
          <p:spPr>
            <a:xfrm>
              <a:off x="4913181" y="2404205"/>
              <a:ext cx="274200" cy="246600"/>
            </a:xfrm>
            <a:prstGeom prst="rect">
              <a:avLst/>
            </a:prstGeom>
            <a:noFill/>
            <a:ln>
              <a:noFill/>
            </a:ln>
          </p:spPr>
        </p:pic>
      </p:grpSp>
      <p:grpSp>
        <p:nvGrpSpPr>
          <p:cNvPr id="16" name="Shape 2812">
            <a:extLst>
              <a:ext uri="{FF2B5EF4-FFF2-40B4-BE49-F238E27FC236}">
                <a16:creationId xmlns:a16="http://schemas.microsoft.com/office/drawing/2014/main" id="{A25934C7-1E4D-4047-8B93-CAE65C3CAC52}"/>
              </a:ext>
            </a:extLst>
          </p:cNvPr>
          <p:cNvGrpSpPr/>
          <p:nvPr/>
        </p:nvGrpSpPr>
        <p:grpSpPr>
          <a:xfrm>
            <a:off x="4003705" y="4296256"/>
            <a:ext cx="1089272" cy="568678"/>
            <a:chOff x="3576985" y="2440316"/>
            <a:chExt cx="1089272" cy="568678"/>
          </a:xfrm>
        </p:grpSpPr>
        <p:sp>
          <p:nvSpPr>
            <p:cNvPr id="17" name="Shape 2813">
              <a:extLst>
                <a:ext uri="{FF2B5EF4-FFF2-40B4-BE49-F238E27FC236}">
                  <a16:creationId xmlns:a16="http://schemas.microsoft.com/office/drawing/2014/main" id="{C21271AF-77AE-400C-B89E-89703CC36C66}"/>
                </a:ext>
              </a:extLst>
            </p:cNvPr>
            <p:cNvSpPr/>
            <p:nvPr/>
          </p:nvSpPr>
          <p:spPr>
            <a:xfrm>
              <a:off x="3576985" y="2440316"/>
              <a:ext cx="1089272" cy="568678"/>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256025" anchor="t"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Front End App</a:t>
              </a:r>
              <a:br>
                <a:rPr lang="en-US" sz="700" b="0" i="0" u="none" strike="noStrike" cap="none" dirty="0">
                  <a:solidFill>
                    <a:srgbClr val="212121"/>
                  </a:solidFill>
                  <a:latin typeface="Roboto"/>
                  <a:ea typeface="Roboto"/>
                  <a:cs typeface="Roboto"/>
                  <a:sym typeface="Roboto"/>
                </a:rPr>
              </a:br>
              <a:endParaRPr lang="en-US" sz="700" b="0" i="0" u="none" strike="noStrike" cap="none" dirty="0">
                <a:solidFill>
                  <a:srgbClr val="757575"/>
                </a:solidFill>
                <a:latin typeface="Roboto"/>
                <a:ea typeface="Roboto"/>
                <a:cs typeface="Roboto"/>
                <a:sym typeface="Roboto"/>
              </a:endParaRPr>
            </a:p>
          </p:txBody>
        </p:sp>
        <p:pic>
          <p:nvPicPr>
            <p:cNvPr id="20" name="Shape 2816" descr="App-Engine.png">
              <a:extLst>
                <a:ext uri="{FF2B5EF4-FFF2-40B4-BE49-F238E27FC236}">
                  <a16:creationId xmlns:a16="http://schemas.microsoft.com/office/drawing/2014/main" id="{63AA7B74-010F-4169-A18B-2004069FCA0E}"/>
                </a:ext>
              </a:extLst>
            </p:cNvPr>
            <p:cNvPicPr preferRelativeResize="0"/>
            <p:nvPr/>
          </p:nvPicPr>
          <p:blipFill rotWithShape="1">
            <a:blip r:embed="rId6">
              <a:alphaModFix/>
            </a:blip>
            <a:srcRect t="5076" b="5076"/>
            <a:stretch/>
          </p:blipFill>
          <p:spPr>
            <a:xfrm>
              <a:off x="3621690" y="2507051"/>
              <a:ext cx="274200" cy="246600"/>
            </a:xfrm>
            <a:prstGeom prst="rect">
              <a:avLst/>
            </a:prstGeom>
            <a:noFill/>
            <a:ln>
              <a:noFill/>
            </a:ln>
          </p:spPr>
        </p:pic>
      </p:grpSp>
      <p:grpSp>
        <p:nvGrpSpPr>
          <p:cNvPr id="21" name="Shape 2823">
            <a:extLst>
              <a:ext uri="{FF2B5EF4-FFF2-40B4-BE49-F238E27FC236}">
                <a16:creationId xmlns:a16="http://schemas.microsoft.com/office/drawing/2014/main" id="{042ABEDC-5DC4-42C1-855C-F7248F606B7A}"/>
              </a:ext>
            </a:extLst>
          </p:cNvPr>
          <p:cNvGrpSpPr/>
          <p:nvPr/>
        </p:nvGrpSpPr>
        <p:grpSpPr>
          <a:xfrm>
            <a:off x="6711603" y="4294872"/>
            <a:ext cx="1480249" cy="568678"/>
            <a:chOff x="6284883" y="2438932"/>
            <a:chExt cx="1480249" cy="568678"/>
          </a:xfrm>
        </p:grpSpPr>
        <p:sp>
          <p:nvSpPr>
            <p:cNvPr id="22" name="Shape 2824">
              <a:extLst>
                <a:ext uri="{FF2B5EF4-FFF2-40B4-BE49-F238E27FC236}">
                  <a16:creationId xmlns:a16="http://schemas.microsoft.com/office/drawing/2014/main" id="{4028420E-3E20-46ED-8C27-27C042265C20}"/>
                </a:ext>
              </a:extLst>
            </p:cNvPr>
            <p:cNvSpPr/>
            <p:nvPr/>
          </p:nvSpPr>
          <p:spPr>
            <a:xfrm>
              <a:off x="6284883" y="2438932"/>
              <a:ext cx="1480249" cy="568678"/>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256025" anchor="t"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Recommendation  </a:t>
              </a:r>
              <a:r>
                <a:rPr lang="en-US" sz="700" dirty="0">
                  <a:solidFill>
                    <a:srgbClr val="212121"/>
                  </a:solidFill>
                  <a:latin typeface="Roboto"/>
                  <a:ea typeface="Roboto"/>
                  <a:cs typeface="Roboto"/>
                  <a:sym typeface="Roboto"/>
                </a:rPr>
                <a:t>System</a:t>
              </a:r>
              <a:endParaRPr lang="en-US" sz="700" b="0" i="0" u="none" strike="noStrike" cap="none" dirty="0">
                <a:solidFill>
                  <a:srgbClr val="757575"/>
                </a:solidFill>
                <a:latin typeface="Roboto"/>
                <a:ea typeface="Roboto"/>
                <a:cs typeface="Roboto"/>
                <a:sym typeface="Roboto"/>
              </a:endParaRPr>
            </a:p>
          </p:txBody>
        </p:sp>
        <p:pic>
          <p:nvPicPr>
            <p:cNvPr id="23" name="Shape 2827" descr="App-Engine.png">
              <a:extLst>
                <a:ext uri="{FF2B5EF4-FFF2-40B4-BE49-F238E27FC236}">
                  <a16:creationId xmlns:a16="http://schemas.microsoft.com/office/drawing/2014/main" id="{F00F7A6F-411D-4916-BB03-99905004F217}"/>
                </a:ext>
              </a:extLst>
            </p:cNvPr>
            <p:cNvPicPr preferRelativeResize="0"/>
            <p:nvPr/>
          </p:nvPicPr>
          <p:blipFill rotWithShape="1">
            <a:blip r:embed="rId6">
              <a:alphaModFix/>
            </a:blip>
            <a:srcRect t="5076" b="5076"/>
            <a:stretch/>
          </p:blipFill>
          <p:spPr>
            <a:xfrm>
              <a:off x="6329588" y="2505666"/>
              <a:ext cx="274200" cy="246600"/>
            </a:xfrm>
            <a:prstGeom prst="rect">
              <a:avLst/>
            </a:prstGeom>
            <a:noFill/>
            <a:ln>
              <a:noFill/>
            </a:ln>
          </p:spPr>
        </p:pic>
      </p:grpSp>
      <p:cxnSp>
        <p:nvCxnSpPr>
          <p:cNvPr id="24" name="Shape 2828">
            <a:extLst>
              <a:ext uri="{FF2B5EF4-FFF2-40B4-BE49-F238E27FC236}">
                <a16:creationId xmlns:a16="http://schemas.microsoft.com/office/drawing/2014/main" id="{0C119306-6952-4383-86FD-7805298FFCE8}"/>
              </a:ext>
            </a:extLst>
          </p:cNvPr>
          <p:cNvCxnSpPr>
            <a:stCxn id="33" idx="3"/>
          </p:cNvCxnSpPr>
          <p:nvPr/>
        </p:nvCxnSpPr>
        <p:spPr>
          <a:xfrm>
            <a:off x="3856831" y="4582295"/>
            <a:ext cx="141300" cy="0"/>
          </a:xfrm>
          <a:prstGeom prst="straightConnector1">
            <a:avLst/>
          </a:prstGeom>
          <a:noFill/>
          <a:ln w="9525" cap="flat" cmpd="sng">
            <a:solidFill>
              <a:srgbClr val="3A7DF0"/>
            </a:solidFill>
            <a:prstDash val="solid"/>
            <a:round/>
            <a:headEnd type="none" w="sm" len="sm"/>
            <a:tailEnd type="triangle" w="med" len="med"/>
          </a:ln>
        </p:spPr>
      </p:cxnSp>
      <p:cxnSp>
        <p:nvCxnSpPr>
          <p:cNvPr id="25" name="Shape 2830">
            <a:extLst>
              <a:ext uri="{FF2B5EF4-FFF2-40B4-BE49-F238E27FC236}">
                <a16:creationId xmlns:a16="http://schemas.microsoft.com/office/drawing/2014/main" id="{06143E43-905F-4DFB-99A4-438A54D548BB}"/>
              </a:ext>
            </a:extLst>
          </p:cNvPr>
          <p:cNvCxnSpPr>
            <a:stCxn id="17" idx="3"/>
          </p:cNvCxnSpPr>
          <p:nvPr/>
        </p:nvCxnSpPr>
        <p:spPr>
          <a:xfrm>
            <a:off x="5092978" y="4580596"/>
            <a:ext cx="200100" cy="1800"/>
          </a:xfrm>
          <a:prstGeom prst="straightConnector1">
            <a:avLst/>
          </a:prstGeom>
          <a:noFill/>
          <a:ln w="9525" cap="flat" cmpd="sng">
            <a:solidFill>
              <a:srgbClr val="3A7DF0"/>
            </a:solidFill>
            <a:prstDash val="solid"/>
            <a:round/>
            <a:headEnd type="none" w="sm" len="sm"/>
            <a:tailEnd type="triangle" w="med" len="med"/>
          </a:ln>
        </p:spPr>
      </p:cxnSp>
      <p:cxnSp>
        <p:nvCxnSpPr>
          <p:cNvPr id="26" name="Shape 2833">
            <a:extLst>
              <a:ext uri="{FF2B5EF4-FFF2-40B4-BE49-F238E27FC236}">
                <a16:creationId xmlns:a16="http://schemas.microsoft.com/office/drawing/2014/main" id="{8648CF7B-C796-4DC2-BC95-33C77BB0C30D}"/>
              </a:ext>
            </a:extLst>
          </p:cNvPr>
          <p:cNvCxnSpPr>
            <a:stCxn id="17" idx="0"/>
          </p:cNvCxnSpPr>
          <p:nvPr/>
        </p:nvCxnSpPr>
        <p:spPr>
          <a:xfrm rot="-5400000">
            <a:off x="4676592" y="3685306"/>
            <a:ext cx="482700" cy="739200"/>
          </a:xfrm>
          <a:prstGeom prst="bentConnector2">
            <a:avLst/>
          </a:prstGeom>
          <a:noFill/>
          <a:ln w="9525" cap="flat" cmpd="sng">
            <a:solidFill>
              <a:srgbClr val="3A7DF0"/>
            </a:solidFill>
            <a:prstDash val="solid"/>
            <a:round/>
            <a:headEnd type="none" w="sm" len="sm"/>
            <a:tailEnd type="triangle" w="med" len="med"/>
          </a:ln>
        </p:spPr>
      </p:cxnSp>
      <p:cxnSp>
        <p:nvCxnSpPr>
          <p:cNvPr id="27" name="Shape 2834">
            <a:extLst>
              <a:ext uri="{FF2B5EF4-FFF2-40B4-BE49-F238E27FC236}">
                <a16:creationId xmlns:a16="http://schemas.microsoft.com/office/drawing/2014/main" id="{6CE800BB-24DA-4EB1-BEA8-2E5FB6F6E2EC}"/>
              </a:ext>
            </a:extLst>
          </p:cNvPr>
          <p:cNvCxnSpPr>
            <a:cxnSpLocks/>
            <a:stCxn id="22" idx="1"/>
          </p:cNvCxnSpPr>
          <p:nvPr/>
        </p:nvCxnSpPr>
        <p:spPr>
          <a:xfrm flipH="1">
            <a:off x="6521703" y="4579211"/>
            <a:ext cx="189900" cy="0"/>
          </a:xfrm>
          <a:prstGeom prst="straightConnector1">
            <a:avLst/>
          </a:prstGeom>
          <a:noFill/>
          <a:ln w="9525" cap="flat" cmpd="sng">
            <a:solidFill>
              <a:srgbClr val="3A7DF0"/>
            </a:solidFill>
            <a:prstDash val="solid"/>
            <a:round/>
            <a:headEnd type="none" w="sm" len="sm"/>
            <a:tailEnd type="triangle" w="med" len="med"/>
          </a:ln>
        </p:spPr>
      </p:cxnSp>
      <p:cxnSp>
        <p:nvCxnSpPr>
          <p:cNvPr id="28" name="Shape 2835">
            <a:extLst>
              <a:ext uri="{FF2B5EF4-FFF2-40B4-BE49-F238E27FC236}">
                <a16:creationId xmlns:a16="http://schemas.microsoft.com/office/drawing/2014/main" id="{65BB7133-C4A3-4F7A-B3D9-0CA0E428C5E9}"/>
              </a:ext>
            </a:extLst>
          </p:cNvPr>
          <p:cNvCxnSpPr>
            <a:stCxn id="5" idx="3"/>
            <a:endCxn id="36" idx="1"/>
          </p:cNvCxnSpPr>
          <p:nvPr/>
        </p:nvCxnSpPr>
        <p:spPr>
          <a:xfrm>
            <a:off x="2526971" y="3680460"/>
            <a:ext cx="396000" cy="1756200"/>
          </a:xfrm>
          <a:prstGeom prst="bentConnector3">
            <a:avLst>
              <a:gd name="adj1" fmla="val 27518"/>
            </a:avLst>
          </a:prstGeom>
          <a:noFill/>
          <a:ln w="9525" cap="flat" cmpd="sng">
            <a:solidFill>
              <a:srgbClr val="9E9E9E"/>
            </a:solidFill>
            <a:prstDash val="solid"/>
            <a:round/>
            <a:headEnd type="none" w="sm" len="sm"/>
            <a:tailEnd type="triangle" w="med" len="med"/>
          </a:ln>
        </p:spPr>
      </p:cxnSp>
      <p:cxnSp>
        <p:nvCxnSpPr>
          <p:cNvPr id="29" name="Shape 2837">
            <a:extLst>
              <a:ext uri="{FF2B5EF4-FFF2-40B4-BE49-F238E27FC236}">
                <a16:creationId xmlns:a16="http://schemas.microsoft.com/office/drawing/2014/main" id="{8705D436-F4A4-4D4B-BE39-58840CC15282}"/>
              </a:ext>
            </a:extLst>
          </p:cNvPr>
          <p:cNvCxnSpPr>
            <a:stCxn id="8" idx="3"/>
            <a:endCxn id="36" idx="1"/>
          </p:cNvCxnSpPr>
          <p:nvPr/>
        </p:nvCxnSpPr>
        <p:spPr>
          <a:xfrm>
            <a:off x="2526971" y="4579211"/>
            <a:ext cx="396000" cy="857699"/>
          </a:xfrm>
          <a:prstGeom prst="bentConnector3">
            <a:avLst>
              <a:gd name="adj1" fmla="val 26439"/>
            </a:avLst>
          </a:prstGeom>
          <a:noFill/>
          <a:ln w="9525" cap="flat" cmpd="sng">
            <a:solidFill>
              <a:srgbClr val="9E9E9E"/>
            </a:solidFill>
            <a:prstDash val="solid"/>
            <a:round/>
            <a:headEnd type="none" w="sm" len="sm"/>
            <a:tailEnd type="triangle" w="med" len="med"/>
          </a:ln>
        </p:spPr>
      </p:cxnSp>
      <p:cxnSp>
        <p:nvCxnSpPr>
          <p:cNvPr id="30" name="Shape 2838">
            <a:extLst>
              <a:ext uri="{FF2B5EF4-FFF2-40B4-BE49-F238E27FC236}">
                <a16:creationId xmlns:a16="http://schemas.microsoft.com/office/drawing/2014/main" id="{53F5E891-0E1E-4141-B47F-E16D2EAD1922}"/>
              </a:ext>
            </a:extLst>
          </p:cNvPr>
          <p:cNvCxnSpPr>
            <a:stCxn id="5" idx="3"/>
            <a:endCxn id="33" idx="1"/>
          </p:cNvCxnSpPr>
          <p:nvPr/>
        </p:nvCxnSpPr>
        <p:spPr>
          <a:xfrm>
            <a:off x="2526971" y="3680460"/>
            <a:ext cx="396000" cy="901800"/>
          </a:xfrm>
          <a:prstGeom prst="bentConnector3">
            <a:avLst>
              <a:gd name="adj1" fmla="val 49995"/>
            </a:avLst>
          </a:prstGeom>
          <a:noFill/>
          <a:ln w="9525" cap="flat" cmpd="sng">
            <a:solidFill>
              <a:srgbClr val="3A7DF0"/>
            </a:solidFill>
            <a:prstDash val="solid"/>
            <a:round/>
            <a:headEnd type="none" w="sm" len="sm"/>
            <a:tailEnd type="triangle" w="med" len="med"/>
          </a:ln>
        </p:spPr>
      </p:cxnSp>
      <p:cxnSp>
        <p:nvCxnSpPr>
          <p:cNvPr id="31" name="Shape 2839">
            <a:extLst>
              <a:ext uri="{FF2B5EF4-FFF2-40B4-BE49-F238E27FC236}">
                <a16:creationId xmlns:a16="http://schemas.microsoft.com/office/drawing/2014/main" id="{A3B966E2-85F1-46BF-822A-31E24B9290E2}"/>
              </a:ext>
            </a:extLst>
          </p:cNvPr>
          <p:cNvCxnSpPr>
            <a:stCxn id="8" idx="3"/>
            <a:endCxn id="33" idx="1"/>
          </p:cNvCxnSpPr>
          <p:nvPr/>
        </p:nvCxnSpPr>
        <p:spPr>
          <a:xfrm>
            <a:off x="2526971" y="4579211"/>
            <a:ext cx="396000" cy="3000"/>
          </a:xfrm>
          <a:prstGeom prst="bentConnector3">
            <a:avLst>
              <a:gd name="adj1" fmla="val 49995"/>
            </a:avLst>
          </a:prstGeom>
          <a:noFill/>
          <a:ln w="9525" cap="flat" cmpd="sng">
            <a:solidFill>
              <a:srgbClr val="3A7DF0"/>
            </a:solidFill>
            <a:prstDash val="solid"/>
            <a:round/>
            <a:headEnd type="none" w="sm" len="sm"/>
            <a:tailEnd type="triangle" w="med" len="med"/>
          </a:ln>
        </p:spPr>
      </p:cxnSp>
      <p:grpSp>
        <p:nvGrpSpPr>
          <p:cNvPr id="32" name="Shape 2841">
            <a:extLst>
              <a:ext uri="{FF2B5EF4-FFF2-40B4-BE49-F238E27FC236}">
                <a16:creationId xmlns:a16="http://schemas.microsoft.com/office/drawing/2014/main" id="{7F694227-DB2A-4348-977C-4915F1943979}"/>
              </a:ext>
            </a:extLst>
          </p:cNvPr>
          <p:cNvGrpSpPr/>
          <p:nvPr/>
        </p:nvGrpSpPr>
        <p:grpSpPr>
          <a:xfrm>
            <a:off x="2922931" y="4391195"/>
            <a:ext cx="933900" cy="382200"/>
            <a:chOff x="2496211" y="2535255"/>
            <a:chExt cx="933900" cy="382200"/>
          </a:xfrm>
        </p:grpSpPr>
        <p:sp>
          <p:nvSpPr>
            <p:cNvPr id="33" name="Shape 2829">
              <a:extLst>
                <a:ext uri="{FF2B5EF4-FFF2-40B4-BE49-F238E27FC236}">
                  <a16:creationId xmlns:a16="http://schemas.microsoft.com/office/drawing/2014/main" id="{804F81F3-F7AD-492E-A4C5-69B640A92382}"/>
                </a:ext>
              </a:extLst>
            </p:cNvPr>
            <p:cNvSpPr/>
            <p:nvPr/>
          </p:nvSpPr>
          <p:spPr>
            <a:xfrm>
              <a:off x="2496211" y="2535255"/>
              <a:ext cx="933900" cy="382200"/>
            </a:xfrm>
            <a:prstGeom prst="roundRect">
              <a:avLst>
                <a:gd name="adj" fmla="val 1674"/>
              </a:avLst>
            </a:prstGeom>
            <a:solidFill>
              <a:schemeClr val="lt1"/>
            </a:solidFill>
            <a:ln>
              <a:noFill/>
            </a:ln>
            <a:effectLst>
              <a:outerShdw blurRad="19050" dist="6350" dir="5400000" algn="ctr" rotWithShape="0">
                <a:schemeClr val="dk1">
                  <a:alpha val="44710"/>
                </a:schemeClr>
              </a:outerShdw>
            </a:effectLst>
          </p:spPr>
          <p:txBody>
            <a:bodyPr lIns="429750" tIns="73150" rIns="45700" bIns="73150" anchor="ctr" anchorCtr="0">
              <a:noAutofit/>
            </a:bodyPr>
            <a:lstStyle/>
            <a:p>
              <a:pPr marL="0" marR="0" lvl="0" indent="0" algn="l" rtl="0">
                <a:lnSpc>
                  <a:spcPct val="121428"/>
                </a:lnSpc>
                <a:spcBef>
                  <a:spcPts val="200"/>
                </a:spcBef>
                <a:spcAft>
                  <a:spcPts val="0"/>
                </a:spcAft>
                <a:buClr>
                  <a:srgbClr val="757575"/>
                </a:buClr>
                <a:buSzPct val="25000"/>
                <a:buFont typeface="Roboto"/>
                <a:buNone/>
              </a:pPr>
              <a:r>
                <a:rPr lang="en-US" sz="700" b="0" i="0" u="none" strike="noStrike" cap="none">
                  <a:solidFill>
                    <a:srgbClr val="757575"/>
                  </a:solidFill>
                  <a:latin typeface="Roboto"/>
                  <a:ea typeface="Roboto"/>
                  <a:cs typeface="Roboto"/>
                  <a:sym typeface="Roboto"/>
                </a:rPr>
                <a:t>Cloud Load</a:t>
              </a:r>
              <a:br>
                <a:rPr lang="en-US" sz="700" b="0" i="0" u="none" strike="noStrike" cap="none">
                  <a:solidFill>
                    <a:srgbClr val="757575"/>
                  </a:solidFill>
                  <a:latin typeface="Roboto"/>
                  <a:ea typeface="Roboto"/>
                  <a:cs typeface="Roboto"/>
                  <a:sym typeface="Roboto"/>
                </a:rPr>
              </a:br>
              <a:r>
                <a:rPr lang="en-US" sz="700" b="0" i="0" u="none" strike="noStrike" cap="none">
                  <a:solidFill>
                    <a:srgbClr val="757575"/>
                  </a:solidFill>
                  <a:latin typeface="Roboto"/>
                  <a:ea typeface="Roboto"/>
                  <a:cs typeface="Roboto"/>
                  <a:sym typeface="Roboto"/>
                </a:rPr>
                <a:t>Balancing</a:t>
              </a:r>
            </a:p>
          </p:txBody>
        </p:sp>
        <p:pic>
          <p:nvPicPr>
            <p:cNvPr id="34" name="Shape 2842" descr="Cloud-Load-Balancing.png">
              <a:extLst>
                <a:ext uri="{FF2B5EF4-FFF2-40B4-BE49-F238E27FC236}">
                  <a16:creationId xmlns:a16="http://schemas.microsoft.com/office/drawing/2014/main" id="{BF765D55-A553-4F30-B088-F0302F1E35D3}"/>
                </a:ext>
              </a:extLst>
            </p:cNvPr>
            <p:cNvPicPr preferRelativeResize="0"/>
            <p:nvPr/>
          </p:nvPicPr>
          <p:blipFill rotWithShape="1">
            <a:blip r:embed="rId7">
              <a:alphaModFix/>
            </a:blip>
            <a:srcRect t="5036" b="5027"/>
            <a:stretch/>
          </p:blipFill>
          <p:spPr>
            <a:xfrm>
              <a:off x="2540915" y="2602334"/>
              <a:ext cx="274200" cy="246600"/>
            </a:xfrm>
            <a:prstGeom prst="rect">
              <a:avLst/>
            </a:prstGeom>
            <a:noFill/>
            <a:ln>
              <a:noFill/>
            </a:ln>
          </p:spPr>
        </p:pic>
      </p:grpSp>
      <p:grpSp>
        <p:nvGrpSpPr>
          <p:cNvPr id="35" name="Shape 2843">
            <a:extLst>
              <a:ext uri="{FF2B5EF4-FFF2-40B4-BE49-F238E27FC236}">
                <a16:creationId xmlns:a16="http://schemas.microsoft.com/office/drawing/2014/main" id="{5FFB5F9F-6548-4A1B-A670-7F5BEE531529}"/>
              </a:ext>
            </a:extLst>
          </p:cNvPr>
          <p:cNvGrpSpPr/>
          <p:nvPr/>
        </p:nvGrpSpPr>
        <p:grpSpPr>
          <a:xfrm>
            <a:off x="2922931" y="5245668"/>
            <a:ext cx="712500" cy="382200"/>
            <a:chOff x="2496211" y="3389728"/>
            <a:chExt cx="712500" cy="382200"/>
          </a:xfrm>
        </p:grpSpPr>
        <p:sp>
          <p:nvSpPr>
            <p:cNvPr id="36" name="Shape 2836">
              <a:extLst>
                <a:ext uri="{FF2B5EF4-FFF2-40B4-BE49-F238E27FC236}">
                  <a16:creationId xmlns:a16="http://schemas.microsoft.com/office/drawing/2014/main" id="{B941214B-4D58-40CE-9686-329F708820B7}"/>
                </a:ext>
              </a:extLst>
            </p:cNvPr>
            <p:cNvSpPr/>
            <p:nvPr/>
          </p:nvSpPr>
          <p:spPr>
            <a:xfrm>
              <a:off x="2496211" y="3389728"/>
              <a:ext cx="712500" cy="382200"/>
            </a:xfrm>
            <a:prstGeom prst="roundRect">
              <a:avLst>
                <a:gd name="adj" fmla="val 1674"/>
              </a:avLst>
            </a:prstGeom>
            <a:solidFill>
              <a:schemeClr val="lt1"/>
            </a:solidFill>
            <a:ln>
              <a:noFill/>
            </a:ln>
            <a:effectLst>
              <a:outerShdw blurRad="19050" dist="6350" dir="5400000" algn="ctr" rotWithShape="0">
                <a:schemeClr val="dk1">
                  <a:alpha val="44710"/>
                </a:schemeClr>
              </a:outerShdw>
            </a:effectLst>
          </p:spPr>
          <p:txBody>
            <a:bodyPr lIns="429750" tIns="73150" rIns="45700" bIns="73150" anchor="ctr" anchorCtr="0">
              <a:noAutofit/>
            </a:bodyPr>
            <a:lstStyle/>
            <a:p>
              <a:pPr marL="0" marR="0" lvl="0" indent="0" algn="l" rtl="0">
                <a:lnSpc>
                  <a:spcPct val="121428"/>
                </a:lnSpc>
                <a:spcBef>
                  <a:spcPts val="200"/>
                </a:spcBef>
                <a:spcAft>
                  <a:spcPts val="0"/>
                </a:spcAft>
                <a:buClr>
                  <a:srgbClr val="757575"/>
                </a:buClr>
                <a:buSzPct val="25000"/>
                <a:buFont typeface="Roboto"/>
                <a:buNone/>
              </a:pPr>
              <a:r>
                <a:rPr lang="en-US" sz="700" b="0" i="0" u="none" strike="noStrike" cap="none">
                  <a:solidFill>
                    <a:srgbClr val="757575"/>
                  </a:solidFill>
                  <a:latin typeface="Roboto"/>
                  <a:ea typeface="Roboto"/>
                  <a:cs typeface="Roboto"/>
                  <a:sym typeface="Roboto"/>
                </a:rPr>
                <a:t>Cloud</a:t>
              </a:r>
              <a:br>
                <a:rPr lang="en-US" sz="700" b="0" i="0" u="none" strike="noStrike" cap="none">
                  <a:solidFill>
                    <a:srgbClr val="757575"/>
                  </a:solidFill>
                  <a:latin typeface="Roboto"/>
                  <a:ea typeface="Roboto"/>
                  <a:cs typeface="Roboto"/>
                  <a:sym typeface="Roboto"/>
                </a:rPr>
              </a:br>
              <a:r>
                <a:rPr lang="en-US" sz="700" b="0" i="0" u="none" strike="noStrike" cap="none">
                  <a:solidFill>
                    <a:srgbClr val="757575"/>
                  </a:solidFill>
                  <a:latin typeface="Roboto"/>
                  <a:ea typeface="Roboto"/>
                  <a:cs typeface="Roboto"/>
                  <a:sym typeface="Roboto"/>
                </a:rPr>
                <a:t>DNS</a:t>
              </a:r>
            </a:p>
          </p:txBody>
        </p:sp>
        <p:pic>
          <p:nvPicPr>
            <p:cNvPr id="37" name="Shape 2844" descr="Cloud-DNS.png">
              <a:extLst>
                <a:ext uri="{FF2B5EF4-FFF2-40B4-BE49-F238E27FC236}">
                  <a16:creationId xmlns:a16="http://schemas.microsoft.com/office/drawing/2014/main" id="{96CF7D11-64B3-4FA9-937D-AD7309DCBBA1}"/>
                </a:ext>
              </a:extLst>
            </p:cNvPr>
            <p:cNvPicPr preferRelativeResize="0"/>
            <p:nvPr/>
          </p:nvPicPr>
          <p:blipFill rotWithShape="1">
            <a:blip r:embed="rId8">
              <a:alphaModFix/>
            </a:blip>
            <a:srcRect t="5036" b="5027"/>
            <a:stretch/>
          </p:blipFill>
          <p:spPr>
            <a:xfrm>
              <a:off x="2540501" y="3456083"/>
              <a:ext cx="274200" cy="246600"/>
            </a:xfrm>
            <a:prstGeom prst="rect">
              <a:avLst/>
            </a:prstGeom>
            <a:noFill/>
            <a:ln>
              <a:noFill/>
            </a:ln>
          </p:spPr>
        </p:pic>
      </p:grpSp>
    </p:spTree>
    <p:extLst>
      <p:ext uri="{BB962C8B-B14F-4D97-AF65-F5344CB8AC3E}">
        <p14:creationId xmlns:p14="http://schemas.microsoft.com/office/powerpoint/2010/main" val="376561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F24E7-5FB0-4B00-A997-F71977EB0D51}"/>
              </a:ext>
            </a:extLst>
          </p:cNvPr>
          <p:cNvSpPr>
            <a:spLocks noGrp="1"/>
          </p:cNvSpPr>
          <p:nvPr>
            <p:ph type="title"/>
          </p:nvPr>
        </p:nvSpPr>
        <p:spPr/>
        <p:txBody>
          <a:bodyPr/>
          <a:lstStyle/>
          <a:p>
            <a:pPr algn="ctr"/>
            <a:r>
              <a:rPr lang="en-US" dirty="0"/>
              <a:t>Our Product</a:t>
            </a:r>
          </a:p>
        </p:txBody>
      </p:sp>
      <p:pic>
        <p:nvPicPr>
          <p:cNvPr id="7" name="product">
            <a:hlinkClick r:id="" action="ppaction://media"/>
            <a:extLst>
              <a:ext uri="{FF2B5EF4-FFF2-40B4-BE49-F238E27FC236}">
                <a16:creationId xmlns:a16="http://schemas.microsoft.com/office/drawing/2014/main" id="{E720C7B7-29C3-4A2A-BA98-9A2988E59CC3}"/>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4"/>
          <a:stretch>
            <a:fillRect/>
          </a:stretch>
        </p:blipFill>
        <p:spPr>
          <a:xfrm>
            <a:off x="2360178" y="2894829"/>
            <a:ext cx="6350963" cy="2858874"/>
          </a:xfrm>
        </p:spPr>
      </p:pic>
    </p:spTree>
    <p:extLst>
      <p:ext uri="{BB962C8B-B14F-4D97-AF65-F5344CB8AC3E}">
        <p14:creationId xmlns:p14="http://schemas.microsoft.com/office/powerpoint/2010/main" val="159950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2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C0EE96F-D635-43A9-BCB4-EF4A50006710}"/>
              </a:ext>
            </a:extLst>
          </p:cNvPr>
          <p:cNvSpPr>
            <a:spLocks noGrp="1"/>
          </p:cNvSpPr>
          <p:nvPr>
            <p:ph type="title"/>
          </p:nvPr>
        </p:nvSpPr>
        <p:spPr/>
        <p:txBody>
          <a:bodyPr/>
          <a:lstStyle/>
          <a:p>
            <a:pPr algn="ctr"/>
            <a:r>
              <a:rPr lang="en-US" dirty="0"/>
              <a:t>Category Selection Page</a:t>
            </a:r>
          </a:p>
        </p:txBody>
      </p:sp>
      <p:pic>
        <p:nvPicPr>
          <p:cNvPr id="17" name="Content Placeholder 16">
            <a:extLst>
              <a:ext uri="{FF2B5EF4-FFF2-40B4-BE49-F238E27FC236}">
                <a16:creationId xmlns:a16="http://schemas.microsoft.com/office/drawing/2014/main" id="{E9CD6A73-0937-4453-BE93-E034329B3349}"/>
              </a:ext>
            </a:extLst>
          </p:cNvPr>
          <p:cNvPicPr>
            <a:picLocks noGrp="1" noChangeAspect="1"/>
          </p:cNvPicPr>
          <p:nvPr>
            <p:ph idx="1"/>
          </p:nvPr>
        </p:nvPicPr>
        <p:blipFill>
          <a:blip r:embed="rId2"/>
          <a:stretch>
            <a:fillRect/>
          </a:stretch>
        </p:blipFill>
        <p:spPr>
          <a:xfrm>
            <a:off x="2252031" y="2603500"/>
            <a:ext cx="6632250" cy="3416300"/>
          </a:xfrm>
        </p:spPr>
      </p:pic>
    </p:spTree>
    <p:extLst>
      <p:ext uri="{BB962C8B-B14F-4D97-AF65-F5344CB8AC3E}">
        <p14:creationId xmlns:p14="http://schemas.microsoft.com/office/powerpoint/2010/main" val="128622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C0EE96F-D635-43A9-BCB4-EF4A50006710}"/>
              </a:ext>
            </a:extLst>
          </p:cNvPr>
          <p:cNvSpPr>
            <a:spLocks noGrp="1"/>
          </p:cNvSpPr>
          <p:nvPr>
            <p:ph type="title"/>
          </p:nvPr>
        </p:nvSpPr>
        <p:spPr/>
        <p:txBody>
          <a:bodyPr/>
          <a:lstStyle/>
          <a:p>
            <a:pPr algn="ctr"/>
            <a:r>
              <a:rPr lang="en-US" dirty="0"/>
              <a:t>Events Selection Page</a:t>
            </a:r>
          </a:p>
        </p:txBody>
      </p:sp>
      <p:pic>
        <p:nvPicPr>
          <p:cNvPr id="5" name="Content Placeholder 4">
            <a:extLst>
              <a:ext uri="{FF2B5EF4-FFF2-40B4-BE49-F238E27FC236}">
                <a16:creationId xmlns:a16="http://schemas.microsoft.com/office/drawing/2014/main" id="{0C4CA780-A554-446C-AC81-9DE7EC48E6E0}"/>
              </a:ext>
            </a:extLst>
          </p:cNvPr>
          <p:cNvPicPr>
            <a:picLocks noGrp="1" noChangeAspect="1"/>
          </p:cNvPicPr>
          <p:nvPr>
            <p:ph idx="1"/>
          </p:nvPr>
        </p:nvPicPr>
        <p:blipFill>
          <a:blip r:embed="rId2"/>
          <a:stretch>
            <a:fillRect/>
          </a:stretch>
        </p:blipFill>
        <p:spPr>
          <a:xfrm>
            <a:off x="1646426" y="2603500"/>
            <a:ext cx="7843461" cy="3416300"/>
          </a:xfrm>
        </p:spPr>
      </p:pic>
    </p:spTree>
    <p:extLst>
      <p:ext uri="{BB962C8B-B14F-4D97-AF65-F5344CB8AC3E}">
        <p14:creationId xmlns:p14="http://schemas.microsoft.com/office/powerpoint/2010/main" val="212729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C0EE96F-D635-43A9-BCB4-EF4A50006710}"/>
              </a:ext>
            </a:extLst>
          </p:cNvPr>
          <p:cNvSpPr>
            <a:spLocks noGrp="1"/>
          </p:cNvSpPr>
          <p:nvPr>
            <p:ph type="title"/>
          </p:nvPr>
        </p:nvSpPr>
        <p:spPr/>
        <p:txBody>
          <a:bodyPr/>
          <a:lstStyle/>
          <a:p>
            <a:pPr algn="ctr"/>
            <a:r>
              <a:rPr lang="en-US" dirty="0"/>
              <a:t>Events Page</a:t>
            </a:r>
          </a:p>
        </p:txBody>
      </p:sp>
      <p:pic>
        <p:nvPicPr>
          <p:cNvPr id="7" name="Content Placeholder 6">
            <a:extLst>
              <a:ext uri="{FF2B5EF4-FFF2-40B4-BE49-F238E27FC236}">
                <a16:creationId xmlns:a16="http://schemas.microsoft.com/office/drawing/2014/main" id="{F21F57F6-9D55-4F84-B7D9-1682BC4BF2BA}"/>
              </a:ext>
            </a:extLst>
          </p:cNvPr>
          <p:cNvPicPr>
            <a:picLocks noGrp="1" noChangeAspect="1"/>
          </p:cNvPicPr>
          <p:nvPr>
            <p:ph idx="1"/>
          </p:nvPr>
        </p:nvPicPr>
        <p:blipFill>
          <a:blip r:embed="rId2"/>
          <a:stretch>
            <a:fillRect/>
          </a:stretch>
        </p:blipFill>
        <p:spPr>
          <a:xfrm>
            <a:off x="4210100" y="2603500"/>
            <a:ext cx="2716112" cy="3416300"/>
          </a:xfrm>
        </p:spPr>
      </p:pic>
    </p:spTree>
    <p:extLst>
      <p:ext uri="{BB962C8B-B14F-4D97-AF65-F5344CB8AC3E}">
        <p14:creationId xmlns:p14="http://schemas.microsoft.com/office/powerpoint/2010/main" val="2632140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Value Proposition</a:t>
            </a:r>
          </a:p>
        </p:txBody>
      </p:sp>
      <p:sp>
        <p:nvSpPr>
          <p:cNvPr id="3" name="Content Placeholder 2"/>
          <p:cNvSpPr>
            <a:spLocks noGrp="1"/>
          </p:cNvSpPr>
          <p:nvPr>
            <p:ph idx="1"/>
          </p:nvPr>
        </p:nvSpPr>
        <p:spPr/>
        <p:txBody>
          <a:bodyPr/>
          <a:lstStyle/>
          <a:p>
            <a:r>
              <a:rPr lang="en-US" dirty="0"/>
              <a:t>Users can search nearby events and you can modify the search with your preferences (i.e. Location, Price, Type)</a:t>
            </a:r>
          </a:p>
          <a:p>
            <a:r>
              <a:rPr lang="en-US" dirty="0"/>
              <a:t>The application visualizes the information of events on the map, this includes how many people are attending the event, price, and time. </a:t>
            </a:r>
          </a:p>
          <a:p>
            <a:r>
              <a:rPr lang="en-US" dirty="0"/>
              <a:t>It has a rating system whether you recommend an event. It affect the suggestions displayed to you or your friends.</a:t>
            </a:r>
          </a:p>
          <a:p>
            <a:r>
              <a:rPr lang="en-US" dirty="0"/>
              <a:t>Eventful provides information about your friends, what events they are going or your friends suggest you to go.</a:t>
            </a:r>
          </a:p>
        </p:txBody>
      </p:sp>
    </p:spTree>
    <p:extLst>
      <p:ext uri="{BB962C8B-B14F-4D97-AF65-F5344CB8AC3E}">
        <p14:creationId xmlns:p14="http://schemas.microsoft.com/office/powerpoint/2010/main" val="11734586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4586</TotalTime>
  <Words>970</Words>
  <Application>Microsoft Office PowerPoint</Application>
  <PresentationFormat>Widescreen</PresentationFormat>
  <Paragraphs>160</Paragraphs>
  <Slides>23</Slides>
  <Notes>0</Notes>
  <HiddenSlides>3</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Century Gothic</vt:lpstr>
      <vt:lpstr>Roboto</vt:lpstr>
      <vt:lpstr>Wingdings 3</vt:lpstr>
      <vt:lpstr>Ion Boardroom</vt:lpstr>
      <vt:lpstr>Eventful</vt:lpstr>
      <vt:lpstr>Elevator Pitch</vt:lpstr>
      <vt:lpstr>What we care about</vt:lpstr>
      <vt:lpstr>Platform Architecture</vt:lpstr>
      <vt:lpstr>Our Product</vt:lpstr>
      <vt:lpstr>Category Selection Page</vt:lpstr>
      <vt:lpstr>Events Selection Page</vt:lpstr>
      <vt:lpstr>Events Page</vt:lpstr>
      <vt:lpstr>Value Proposition</vt:lpstr>
      <vt:lpstr>Competitors </vt:lpstr>
      <vt:lpstr>Who are our customers? </vt:lpstr>
      <vt:lpstr>Who are our product Users? </vt:lpstr>
      <vt:lpstr>Market</vt:lpstr>
      <vt:lpstr>Marketing</vt:lpstr>
      <vt:lpstr>Revenue Stream </vt:lpstr>
      <vt:lpstr>Revenue System</vt:lpstr>
      <vt:lpstr>Cover Chicago</vt:lpstr>
      <vt:lpstr>Expand to 5 other cities</vt:lpstr>
      <vt:lpstr>Expand to 20 cities</vt:lpstr>
      <vt:lpstr>Cover United States</vt:lpstr>
      <vt:lpstr>Charts </vt:lpstr>
      <vt:lpstr>Investment</vt:lpstr>
      <vt:lpstr>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Eventful</dc:title>
  <dc:creator>Vikas Kumar</dc:creator>
  <cp:lastModifiedBy>Vikas Kumar</cp:lastModifiedBy>
  <cp:revision>105</cp:revision>
  <dcterms:created xsi:type="dcterms:W3CDTF">2019-10-04T22:39:32Z</dcterms:created>
  <dcterms:modified xsi:type="dcterms:W3CDTF">2019-12-13T20:18:44Z</dcterms:modified>
</cp:coreProperties>
</file>